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54"/>
  </p:notesMasterIdLst>
  <p:sldIdLst>
    <p:sldId id="256" r:id="rId3"/>
    <p:sldId id="263" r:id="rId4"/>
    <p:sldId id="268" r:id="rId5"/>
    <p:sldId id="259" r:id="rId6"/>
    <p:sldId id="257" r:id="rId7"/>
    <p:sldId id="258" r:id="rId8"/>
    <p:sldId id="262" r:id="rId9"/>
    <p:sldId id="275" r:id="rId10"/>
    <p:sldId id="313" r:id="rId11"/>
    <p:sldId id="309" r:id="rId12"/>
    <p:sldId id="284" r:id="rId13"/>
    <p:sldId id="285" r:id="rId14"/>
    <p:sldId id="290" r:id="rId15"/>
    <p:sldId id="287" r:id="rId16"/>
    <p:sldId id="288" r:id="rId17"/>
    <p:sldId id="291" r:id="rId18"/>
    <p:sldId id="273" r:id="rId19"/>
    <p:sldId id="292" r:id="rId20"/>
    <p:sldId id="316" r:id="rId21"/>
    <p:sldId id="265" r:id="rId22"/>
    <p:sldId id="266" r:id="rId23"/>
    <p:sldId id="278" r:id="rId24"/>
    <p:sldId id="279" r:id="rId25"/>
    <p:sldId id="308" r:id="rId26"/>
    <p:sldId id="293" r:id="rId27"/>
    <p:sldId id="294" r:id="rId28"/>
    <p:sldId id="295" r:id="rId29"/>
    <p:sldId id="303" r:id="rId30"/>
    <p:sldId id="304" r:id="rId31"/>
    <p:sldId id="307" r:id="rId32"/>
    <p:sldId id="314" r:id="rId33"/>
    <p:sldId id="315" r:id="rId34"/>
    <p:sldId id="272" r:id="rId35"/>
    <p:sldId id="260" r:id="rId36"/>
    <p:sldId id="274" r:id="rId37"/>
    <p:sldId id="297" r:id="rId38"/>
    <p:sldId id="298" r:id="rId39"/>
    <p:sldId id="299" r:id="rId40"/>
    <p:sldId id="302" r:id="rId41"/>
    <p:sldId id="280" r:id="rId42"/>
    <p:sldId id="300" r:id="rId43"/>
    <p:sldId id="301" r:id="rId44"/>
    <p:sldId id="276" r:id="rId45"/>
    <p:sldId id="277" r:id="rId46"/>
    <p:sldId id="281" r:id="rId47"/>
    <p:sldId id="305" r:id="rId48"/>
    <p:sldId id="310" r:id="rId49"/>
    <p:sldId id="306" r:id="rId50"/>
    <p:sldId id="261" r:id="rId51"/>
    <p:sldId id="312" r:id="rId52"/>
    <p:sldId id="31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8571" autoAdjust="0"/>
  </p:normalViewPr>
  <p:slideViewPr>
    <p:cSldViewPr snapToGrid="0" snapToObjects="1">
      <p:cViewPr varScale="1">
        <p:scale>
          <a:sx n="44" d="100"/>
          <a:sy n="44" d="100"/>
        </p:scale>
        <p:origin x="-13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ED143D-3CDC-7948-BECC-C947A513FCCA}" type="datetimeFigureOut">
              <a:rPr lang="en-US" smtClean="0"/>
              <a:t>6/11/14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1F1CF-6947-F047-B4EF-771FD8A608B7}" type="slidenum">
              <a:rPr lang="en-US" smtClean="0"/>
              <a:t>‹#›</a:t>
            </a:fld>
            <a:endParaRPr lang="en-US"/>
          </a:p>
        </p:txBody>
      </p:sp>
    </p:spTree>
    <p:extLst>
      <p:ext uri="{BB962C8B-B14F-4D97-AF65-F5344CB8AC3E}">
        <p14:creationId xmlns:p14="http://schemas.microsoft.com/office/powerpoint/2010/main" val="28194047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1</a:t>
            </a:fld>
            <a:endParaRPr lang="en-US"/>
          </a:p>
        </p:txBody>
      </p:sp>
    </p:spTree>
    <p:extLst>
      <p:ext uri="{BB962C8B-B14F-4D97-AF65-F5344CB8AC3E}">
        <p14:creationId xmlns:p14="http://schemas.microsoft.com/office/powerpoint/2010/main" val="3138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It is helpful to have students re-plot these on an actual polar reference plane. </a:t>
            </a:r>
          </a:p>
          <a:p>
            <a:r>
              <a:rPr lang="en-US" baseline="0" dirty="0" smtClean="0"/>
              <a:t>- Distance values are measured from the poles in this system, meaning that Dec measurements must be subtracted from 90 degrees.  </a:t>
            </a:r>
          </a:p>
          <a:p>
            <a:pPr marL="0" indent="0">
              <a:buFontTx/>
              <a:buNone/>
            </a:pPr>
            <a:r>
              <a:rPr lang="en-US" baseline="0" dirty="0" smtClean="0"/>
              <a:t>- The angles in Right Ascension must match the units for Declination prior to using the formula, so they must be converted from HMS to degrees.</a:t>
            </a:r>
          </a:p>
          <a:p>
            <a:pPr marL="0" indent="0">
              <a:buFontTx/>
              <a:buNone/>
            </a:pPr>
            <a:r>
              <a:rPr lang="en-US" baseline="0" dirty="0" smtClean="0"/>
              <a:t>- Hint: There are 15 degrees in one hour.  </a:t>
            </a:r>
          </a:p>
        </p:txBody>
      </p:sp>
      <p:sp>
        <p:nvSpPr>
          <p:cNvPr id="4" name="Slide Number Placeholder 3"/>
          <p:cNvSpPr>
            <a:spLocks noGrp="1"/>
          </p:cNvSpPr>
          <p:nvPr>
            <p:ph type="sldNum" sz="quarter" idx="10"/>
          </p:nvPr>
        </p:nvSpPr>
        <p:spPr/>
        <p:txBody>
          <a:bodyPr/>
          <a:lstStyle/>
          <a:p>
            <a:fld id="{5171F1CF-6947-F047-B4EF-771FD8A608B7}" type="slidenum">
              <a:rPr lang="en-US" smtClean="0"/>
              <a:t>18</a:t>
            </a:fld>
            <a:endParaRPr lang="en-US"/>
          </a:p>
        </p:txBody>
      </p:sp>
    </p:spTree>
    <p:extLst>
      <p:ext uri="{BB962C8B-B14F-4D97-AF65-F5344CB8AC3E}">
        <p14:creationId xmlns:p14="http://schemas.microsoft.com/office/powerpoint/2010/main" val="546140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21</a:t>
            </a:fld>
            <a:endParaRPr lang="en-US"/>
          </a:p>
        </p:txBody>
      </p:sp>
    </p:spTree>
    <p:extLst>
      <p:ext uri="{BB962C8B-B14F-4D97-AF65-F5344CB8AC3E}">
        <p14:creationId xmlns:p14="http://schemas.microsoft.com/office/powerpoint/2010/main" val="379466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for Activity:</a:t>
            </a:r>
          </a:p>
          <a:p>
            <a:endParaRPr lang="en-US" baseline="0" dirty="0" smtClean="0"/>
          </a:p>
          <a:p>
            <a:pPr marL="171450" indent="-171450">
              <a:buFontTx/>
              <a:buChar char="-"/>
            </a:pPr>
            <a:r>
              <a:rPr lang="en-US" baseline="0" dirty="0" smtClean="0"/>
              <a:t>You can use the “Avg. Distance” in your computations, but for more accuracy you can use actual </a:t>
            </a:r>
            <a:r>
              <a:rPr lang="en-US" baseline="0" dirty="0" err="1" smtClean="0"/>
              <a:t>periheilon</a:t>
            </a:r>
            <a:r>
              <a:rPr lang="en-US" baseline="0" dirty="0" smtClean="0"/>
              <a:t>/aphelion information.  This information can be gained from the Internet OR you can use planetarium software to measure it.  </a:t>
            </a:r>
          </a:p>
          <a:p>
            <a:endParaRPr lang="en-US" baseline="0" dirty="0" smtClean="0"/>
          </a:p>
          <a:p>
            <a:pPr marL="171450" indent="-171450">
              <a:buFontTx/>
              <a:buChar char="-"/>
            </a:pPr>
            <a:r>
              <a:rPr lang="en-US" baseline="0" dirty="0" smtClean="0"/>
              <a:t>For at look at </a:t>
            </a:r>
            <a:r>
              <a:rPr lang="en-US" baseline="0" dirty="0" err="1" smtClean="0"/>
              <a:t>Kepler’s</a:t>
            </a:r>
            <a:r>
              <a:rPr lang="en-US" baseline="0" dirty="0" smtClean="0"/>
              <a:t> 2</a:t>
            </a:r>
            <a:r>
              <a:rPr lang="en-US" baseline="30000" dirty="0" smtClean="0"/>
              <a:t>nd</a:t>
            </a:r>
            <a:r>
              <a:rPr lang="en-US" baseline="0" dirty="0" smtClean="0"/>
              <a:t> Law, you observe the radius vector as it moves in equal periods in the orbit.  This will produce equal area triangles.  See http://</a:t>
            </a:r>
            <a:r>
              <a:rPr lang="en-US" baseline="0" dirty="0" err="1" smtClean="0"/>
              <a:t>cseligman.com</a:t>
            </a:r>
            <a:r>
              <a:rPr lang="en-US" baseline="0" dirty="0" smtClean="0"/>
              <a:t>/text/history/kepler2.htm.</a:t>
            </a:r>
          </a:p>
          <a:p>
            <a:pPr marL="171450" indent="-171450">
              <a:buFontTx/>
              <a:buChar char="-"/>
            </a:pPr>
            <a:endParaRPr lang="en-US" baseline="0" dirty="0" smtClean="0"/>
          </a:p>
          <a:p>
            <a:pPr marL="171450" indent="-171450">
              <a:buFontTx/>
              <a:buChar char="-"/>
            </a:pPr>
            <a:r>
              <a:rPr lang="en-US" sz="1200" kern="1200" dirty="0" smtClean="0">
                <a:solidFill>
                  <a:schemeClr val="tx1"/>
                </a:solidFill>
                <a:latin typeface="+mn-lt"/>
                <a:ea typeface="+mn-ea"/>
                <a:cs typeface="+mn-cs"/>
              </a:rPr>
              <a:t>For a look a </a:t>
            </a:r>
            <a:r>
              <a:rPr lang="en-US" sz="1200" kern="1200" dirty="0" err="1" smtClean="0">
                <a:solidFill>
                  <a:schemeClr val="tx1"/>
                </a:solidFill>
                <a:latin typeface="+mn-lt"/>
                <a:ea typeface="+mn-ea"/>
                <a:cs typeface="+mn-cs"/>
              </a:rPr>
              <a:t>Kepler’s</a:t>
            </a:r>
            <a:r>
              <a:rPr lang="en-US" sz="1200" kern="1200" dirty="0" smtClean="0">
                <a:solidFill>
                  <a:schemeClr val="tx1"/>
                </a:solidFill>
                <a:latin typeface="+mn-lt"/>
                <a:ea typeface="+mn-ea"/>
                <a:cs typeface="+mn-cs"/>
              </a:rPr>
              <a:t> 3</a:t>
            </a:r>
            <a:r>
              <a:rPr lang="en-US" sz="1200" kern="1200" baseline="30000" dirty="0" smtClean="0">
                <a:solidFill>
                  <a:schemeClr val="tx1"/>
                </a:solidFill>
                <a:latin typeface="+mn-lt"/>
                <a:ea typeface="+mn-ea"/>
                <a:cs typeface="+mn-cs"/>
              </a:rPr>
              <a:t>rd</a:t>
            </a:r>
            <a:r>
              <a:rPr lang="en-US" sz="1200" kern="1200" dirty="0" smtClean="0">
                <a:solidFill>
                  <a:schemeClr val="tx1"/>
                </a:solidFill>
                <a:latin typeface="+mn-lt"/>
                <a:ea typeface="+mn-ea"/>
                <a:cs typeface="+mn-cs"/>
              </a:rPr>
              <a:t> Law,</a:t>
            </a:r>
            <a:r>
              <a:rPr lang="en-US" sz="1200" kern="1200" baseline="0" dirty="0" smtClean="0">
                <a:solidFill>
                  <a:schemeClr val="tx1"/>
                </a:solidFill>
                <a:latin typeface="+mn-lt"/>
                <a:ea typeface="+mn-ea"/>
                <a:cs typeface="+mn-cs"/>
              </a:rPr>
              <a:t> the period^2 will be proportional to the semi-major axis^3.   </a:t>
            </a:r>
            <a:r>
              <a:rPr lang="en-US" sz="1200" kern="1200" dirty="0" smtClean="0">
                <a:solidFill>
                  <a:schemeClr val="tx1"/>
                </a:solidFill>
                <a:latin typeface="+mn-lt"/>
                <a:ea typeface="+mn-ea"/>
                <a:cs typeface="+mn-cs"/>
              </a:rPr>
              <a:t>What this implies is that in bigger orbits it takes longer to go around, for TWO reasons:       (1) you have further to go in bigger orbits       (2) you move slower in bigger orbits</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What is the difference between aphelion/perihelion,</a:t>
            </a:r>
            <a:r>
              <a:rPr lang="en-US" sz="1200" kern="1200" baseline="0" dirty="0" smtClean="0">
                <a:solidFill>
                  <a:schemeClr val="tx1"/>
                </a:solidFill>
                <a:latin typeface="+mn-lt"/>
                <a:ea typeface="+mn-ea"/>
                <a:cs typeface="+mn-cs"/>
              </a:rPr>
              <a:t> apogee/perigee, and </a:t>
            </a:r>
            <a:r>
              <a:rPr lang="en-US" sz="1200" kern="1200" baseline="0" dirty="0" err="1" smtClean="0">
                <a:solidFill>
                  <a:schemeClr val="tx1"/>
                </a:solidFill>
                <a:latin typeface="+mn-lt"/>
                <a:ea typeface="+mn-ea"/>
                <a:cs typeface="+mn-cs"/>
              </a:rPr>
              <a:t>apolune</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perilune</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171450" indent="-171450">
              <a:buFontTx/>
              <a:buChar char="-"/>
            </a:pPr>
            <a:endParaRPr lang="en-US" baseline="0" dirty="0" smtClean="0"/>
          </a:p>
          <a:p>
            <a:r>
              <a:rPr lang="en-US" baseline="0" dirty="0" smtClean="0"/>
              <a:t>Other nifty orbital calculators: </a:t>
            </a:r>
          </a:p>
          <a:p>
            <a:endParaRPr lang="en-US" baseline="0" dirty="0" smtClean="0"/>
          </a:p>
          <a:p>
            <a:r>
              <a:rPr lang="en-US" baseline="0" dirty="0" smtClean="0"/>
              <a:t>http://</a:t>
            </a:r>
            <a:r>
              <a:rPr lang="en-US" baseline="0" dirty="0" err="1" smtClean="0"/>
              <a:t>www.mc.maricopa.edu</a:t>
            </a:r>
            <a:r>
              <a:rPr lang="en-US" baseline="0" dirty="0" smtClean="0"/>
              <a:t>/~kev2077220/flash/</a:t>
            </a:r>
            <a:r>
              <a:rPr lang="en-US" baseline="0" dirty="0" err="1" smtClean="0"/>
              <a:t>kepler.html</a:t>
            </a:r>
            <a:endParaRPr lang="en-US" baseline="0" dirty="0" smtClean="0"/>
          </a:p>
          <a:p>
            <a:r>
              <a:rPr lang="en-US" baseline="0" dirty="0" smtClean="0"/>
              <a:t>http://www.windows2universe.org/</a:t>
            </a:r>
            <a:r>
              <a:rPr lang="en-US" baseline="0" dirty="0" err="1" smtClean="0"/>
              <a:t>physical_science</a:t>
            </a:r>
            <a:r>
              <a:rPr lang="en-US" baseline="0" dirty="0" smtClean="0"/>
              <a:t>/physics/mechanics/orbit/</a:t>
            </a:r>
            <a:r>
              <a:rPr lang="en-US" baseline="0" dirty="0" err="1" smtClean="0"/>
              <a:t>perihelion_aphelion.html</a:t>
            </a:r>
            <a:endParaRPr lang="en-US" baseline="0" dirty="0" smtClean="0"/>
          </a:p>
        </p:txBody>
      </p:sp>
      <p:sp>
        <p:nvSpPr>
          <p:cNvPr id="4" name="Slide Number Placeholder 3"/>
          <p:cNvSpPr>
            <a:spLocks noGrp="1"/>
          </p:cNvSpPr>
          <p:nvPr>
            <p:ph type="sldNum" sz="quarter" idx="10"/>
          </p:nvPr>
        </p:nvSpPr>
        <p:spPr/>
        <p:txBody>
          <a:bodyPr/>
          <a:lstStyle/>
          <a:p>
            <a:fld id="{5171F1CF-6947-F047-B4EF-771FD8A608B7}" type="slidenum">
              <a:rPr lang="en-US" smtClean="0"/>
              <a:t>23</a:t>
            </a:fld>
            <a:endParaRPr lang="en-US"/>
          </a:p>
        </p:txBody>
      </p:sp>
    </p:spTree>
    <p:extLst>
      <p:ext uri="{BB962C8B-B14F-4D97-AF65-F5344CB8AC3E}">
        <p14:creationId xmlns:p14="http://schemas.microsoft.com/office/powerpoint/2010/main" val="397581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Science applications</a:t>
            </a:r>
            <a:r>
              <a:rPr lang="en-US" baseline="0" dirty="0" smtClean="0"/>
              <a:t> here:</a:t>
            </a:r>
          </a:p>
          <a:p>
            <a:r>
              <a:rPr lang="en-US" baseline="0" dirty="0" smtClean="0"/>
              <a:t> -  Decibels</a:t>
            </a:r>
          </a:p>
          <a:p>
            <a:pPr marL="171450" indent="-171450">
              <a:buFontTx/>
              <a:buChar char="-"/>
            </a:pPr>
            <a:r>
              <a:rPr lang="en-US" baseline="0" dirty="0" smtClean="0"/>
              <a:t>Richter scale</a:t>
            </a:r>
          </a:p>
          <a:p>
            <a:pPr marL="171450" indent="-171450">
              <a:buFontTx/>
              <a:buChar char="-"/>
            </a:pPr>
            <a:r>
              <a:rPr lang="en-US" baseline="0" dirty="0" smtClean="0"/>
              <a:t>pH scale</a:t>
            </a:r>
          </a:p>
          <a:p>
            <a:pPr marL="171450" indent="-171450">
              <a:buFontTx/>
              <a:buChar char="-"/>
            </a:pPr>
            <a:r>
              <a:rPr lang="en-US" baseline="0" dirty="0" smtClean="0"/>
              <a:t>Carbon Dating</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25</a:t>
            </a:fld>
            <a:endParaRPr lang="en-US"/>
          </a:p>
        </p:txBody>
      </p:sp>
    </p:spTree>
    <p:extLst>
      <p:ext uri="{BB962C8B-B14F-4D97-AF65-F5344CB8AC3E}">
        <p14:creationId xmlns:p14="http://schemas.microsoft.com/office/powerpoint/2010/main" val="1170703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Yeah, it’s an advanced</a:t>
            </a:r>
            <a:r>
              <a:rPr lang="en-US" baseline="0" dirty="0" smtClean="0"/>
              <a:t> activity, especially in light of the astrophotography; however, when supplied with ALL the data by the teacher, students can give groups various stars, make them compute their absolute magnitudes from the data, and then come ready to plot their results onto the class H-R graph.    Cool beans!</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29</a:t>
            </a:fld>
            <a:endParaRPr lang="en-US"/>
          </a:p>
        </p:txBody>
      </p:sp>
    </p:spTree>
    <p:extLst>
      <p:ext uri="{BB962C8B-B14F-4D97-AF65-F5344CB8AC3E}">
        <p14:creationId xmlns:p14="http://schemas.microsoft.com/office/powerpoint/2010/main" val="957062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because self-centered kids can’t see the universal perspective.   </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59156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www.wolframalpha.com</a:t>
            </a:r>
            <a:r>
              <a:rPr lang="en-US" dirty="0" smtClean="0"/>
              <a:t>/input/?</a:t>
            </a:r>
            <a:r>
              <a:rPr lang="en-US" dirty="0" err="1" smtClean="0"/>
              <a:t>i</a:t>
            </a:r>
            <a:r>
              <a:rPr lang="en-US" dirty="0" smtClean="0"/>
              <a:t>=</a:t>
            </a:r>
            <a:r>
              <a:rPr lang="en-US" dirty="0" err="1" smtClean="0"/>
              <a:t>drake+equation</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60636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a:t>
            </a:r>
            <a:r>
              <a:rPr lang="en-US" baseline="0" dirty="0" smtClean="0"/>
              <a:t> of math?   Graphs and tables.   Exponentials and logarithms.  Right Angle Trig.  Sinusoidal curves.  Quadratics.  Probability.  Normal Distribution.  Sequences.  Vectors.</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34</a:t>
            </a:fld>
            <a:endParaRPr lang="en-US"/>
          </a:p>
        </p:txBody>
      </p:sp>
    </p:spTree>
    <p:extLst>
      <p:ext uri="{BB962C8B-B14F-4D97-AF65-F5344CB8AC3E}">
        <p14:creationId xmlns:p14="http://schemas.microsoft.com/office/powerpoint/2010/main" val="2193697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a:t>
            </a:r>
            <a:r>
              <a:rPr lang="en-US" baseline="0" dirty="0" smtClean="0"/>
              <a:t> central truth as a human being.</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35</a:t>
            </a:fld>
            <a:endParaRPr lang="en-US"/>
          </a:p>
        </p:txBody>
      </p:sp>
    </p:spTree>
    <p:extLst>
      <p:ext uri="{BB962C8B-B14F-4D97-AF65-F5344CB8AC3E}">
        <p14:creationId xmlns:p14="http://schemas.microsoft.com/office/powerpoint/2010/main" val="379007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are several things we can derive from this.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The darker skies you can observe in, the more you can see.</a:t>
            </a:r>
          </a:p>
          <a:p>
            <a:r>
              <a:rPr lang="en-US" sz="1200" kern="1200" dirty="0" smtClean="0">
                <a:solidFill>
                  <a:schemeClr val="tx1"/>
                </a:solidFill>
                <a:latin typeface="+mn-lt"/>
                <a:ea typeface="+mn-ea"/>
                <a:cs typeface="+mn-cs"/>
              </a:rPr>
              <a:t>2.) The more aperture you have, the more you can see (given equal optics) regardless of where you observe.</a:t>
            </a:r>
          </a:p>
          <a:p>
            <a:r>
              <a:rPr lang="en-US" sz="1200" kern="1200" dirty="0" smtClean="0">
                <a:solidFill>
                  <a:schemeClr val="tx1"/>
                </a:solidFill>
                <a:latin typeface="+mn-lt"/>
                <a:ea typeface="+mn-ea"/>
                <a:cs typeface="+mn-cs"/>
              </a:rPr>
              <a:t>3.) Not everybody has the same eyes.  These figures can vary by as much as a magnitude depending on the sensitivity of your eyes and your experience level.</a:t>
            </a:r>
          </a:p>
          <a:p>
            <a:r>
              <a:rPr lang="en-US" sz="1200" kern="1200" dirty="0" smtClean="0">
                <a:solidFill>
                  <a:schemeClr val="tx1"/>
                </a:solidFill>
                <a:latin typeface="+mn-lt"/>
                <a:ea typeface="+mn-ea"/>
                <a:cs typeface="+mn-cs"/>
              </a:rPr>
              <a:t>4.) This does not include objects or details detected with </a:t>
            </a:r>
            <a:r>
              <a:rPr lang="en-US" sz="1200" b="1" i="1" kern="1200" dirty="0" smtClean="0">
                <a:solidFill>
                  <a:schemeClr val="tx1"/>
                </a:solidFill>
                <a:latin typeface="+mn-lt"/>
                <a:ea typeface="+mn-ea"/>
                <a:cs typeface="+mn-cs"/>
              </a:rPr>
              <a:t>averted vision</a:t>
            </a:r>
            <a:r>
              <a:rPr lang="en-US" sz="1200" b="0" i="0" kern="1200" dirty="0" smtClean="0">
                <a:solidFill>
                  <a:schemeClr val="tx1"/>
                </a:solidFill>
                <a:latin typeface="+mn-lt"/>
                <a:ea typeface="+mn-ea"/>
                <a:cs typeface="+mn-cs"/>
              </a:rPr>
              <a:t>.  This observing technique can add perhaps a half-magnitude to the above figures.</a:t>
            </a:r>
          </a:p>
          <a:p>
            <a:r>
              <a:rPr lang="en-US" sz="1200" b="0" i="0" kern="1200" dirty="0" smtClean="0">
                <a:solidFill>
                  <a:schemeClr val="tx1"/>
                </a:solidFill>
                <a:latin typeface="+mn-lt"/>
                <a:ea typeface="+mn-ea"/>
                <a:cs typeface="+mn-cs"/>
              </a:rPr>
              <a:t>5.) This assumes you are using equipment that does not limit the amount of light entering the eye, such as bad optics, unsteady mounts, and poorly performing eyepieces or </a:t>
            </a:r>
            <a:r>
              <a:rPr lang="en-US" sz="1200" b="0" i="0" kern="1200" dirty="0" err="1" smtClean="0">
                <a:solidFill>
                  <a:schemeClr val="tx1"/>
                </a:solidFill>
                <a:latin typeface="+mn-lt"/>
                <a:ea typeface="+mn-ea"/>
                <a:cs typeface="+mn-cs"/>
              </a:rPr>
              <a:t>barlows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6.) Limiting magnitude determines if the light can be detected.  Factors such as resolving power, contrast, atmospheric stability and clarity will influence </a:t>
            </a:r>
            <a:r>
              <a:rPr lang="en-US" sz="1200" b="1" i="1" kern="1200" dirty="0" smtClean="0">
                <a:solidFill>
                  <a:schemeClr val="tx1"/>
                </a:solidFill>
                <a:latin typeface="+mn-lt"/>
                <a:ea typeface="+mn-ea"/>
                <a:cs typeface="+mn-cs"/>
              </a:rPr>
              <a:t>how well</a:t>
            </a:r>
            <a:r>
              <a:rPr lang="en-US" sz="1200" b="0" i="0" kern="1200" dirty="0" smtClean="0">
                <a:solidFill>
                  <a:schemeClr val="tx1"/>
                </a:solidFill>
                <a:latin typeface="+mn-lt"/>
                <a:ea typeface="+mn-ea"/>
                <a:cs typeface="+mn-cs"/>
              </a:rPr>
              <a:t> you see this light.</a:t>
            </a:r>
          </a:p>
          <a:p>
            <a:r>
              <a:rPr lang="en-US" sz="1200" b="0" i="0" kern="1200" dirty="0" smtClean="0">
                <a:solidFill>
                  <a:schemeClr val="tx1"/>
                </a:solidFill>
                <a:latin typeface="+mn-lt"/>
                <a:ea typeface="+mn-ea"/>
                <a:cs typeface="+mn-cs"/>
              </a:rPr>
              <a:t> So, back to our original question...</a:t>
            </a:r>
            <a:r>
              <a:rPr lang="en-US" sz="1200" b="1" i="1" kern="1200" dirty="0" smtClean="0">
                <a:solidFill>
                  <a:schemeClr val="tx1"/>
                </a:solidFill>
                <a:latin typeface="+mn-lt"/>
                <a:ea typeface="+mn-ea"/>
                <a:cs typeface="+mn-cs"/>
              </a:rPr>
              <a:t>what can I see with my scope?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Stars with magnitudes in the above ranges are a given.  If you have a 4 inch scope in dark skies, you will see ~12th magnitude stars.   As for objects, that depends on the surface brightness of the object and the ability of your telescope to present that light in a way that is observable.  In other words, it may not be enough for you to merely see an 11th magnitude galaxy.  You might need more aperture or darker skies to see certain aspects of that galaxy that makes it interesting.  It's the difference between seeing M51, the Whirlpool galaxy, as a "faint fuzzy" or as a galactic spiral.</a:t>
            </a:r>
          </a:p>
          <a:p>
            <a:r>
              <a:rPr lang="en-US" sz="1200" b="0" i="0" kern="1200" dirty="0" smtClean="0">
                <a:solidFill>
                  <a:schemeClr val="tx1"/>
                </a:solidFill>
                <a:latin typeface="+mn-lt"/>
                <a:ea typeface="+mn-ea"/>
                <a:cs typeface="+mn-cs"/>
              </a:rPr>
              <a:t>Regarding deep sky objects (DSOs), the Messier catalog of 109 objects is the most observed list of deep sky splendors.   The hardest to see of these objects might not be the ones designated with the faintest magnitude measurements.  For example, M76, the Little Dumbbell Nebula, is normally considered the faintest object, at around 10.2 magnitude or so.  But I find this object much easier to see than fainter galaxies such as M74 and M77 since their magnitudes are spread over a larger surface area.   To </a:t>
            </a:r>
            <a:r>
              <a:rPr lang="en-US" sz="1200" b="1" i="1" kern="1200" dirty="0" smtClean="0">
                <a:solidFill>
                  <a:schemeClr val="tx1"/>
                </a:solidFill>
                <a:latin typeface="+mn-lt"/>
                <a:ea typeface="+mn-ea"/>
                <a:cs typeface="+mn-cs"/>
              </a:rPr>
              <a:t>see</a:t>
            </a:r>
            <a:r>
              <a:rPr lang="en-US" sz="1200" b="0" i="0" kern="1200" dirty="0" smtClean="0">
                <a:solidFill>
                  <a:schemeClr val="tx1"/>
                </a:solidFill>
                <a:latin typeface="+mn-lt"/>
                <a:ea typeface="+mn-ea"/>
                <a:cs typeface="+mn-cs"/>
              </a:rPr>
              <a:t> the faintest of the Messier objects, you will need to have a scope/sky combination that gives you no less than ~</a:t>
            </a:r>
            <a:r>
              <a:rPr lang="en-US" sz="1200" b="1" i="1" kern="1200" dirty="0" smtClean="0">
                <a:solidFill>
                  <a:schemeClr val="tx1"/>
                </a:solidFill>
                <a:latin typeface="+mn-lt"/>
                <a:ea typeface="+mn-ea"/>
                <a:cs typeface="+mn-cs"/>
              </a:rPr>
              <a:t>10.5 magnitudes</a:t>
            </a:r>
            <a:r>
              <a:rPr lang="en-US" sz="1200" b="0" i="0" kern="1200" dirty="0" smtClean="0">
                <a:solidFill>
                  <a:schemeClr val="tx1"/>
                </a:solidFill>
                <a:latin typeface="+mn-lt"/>
                <a:ea typeface="+mn-ea"/>
                <a:cs typeface="+mn-cs"/>
              </a:rPr>
              <a:t>. That might be a 2 inch scope in dark skies, a 6 inch scope in suburban skies, or a 12 inch scope in city skies.   But to </a:t>
            </a:r>
            <a:r>
              <a:rPr lang="en-US" sz="1200" b="1" i="1" kern="1200" dirty="0" smtClean="0">
                <a:solidFill>
                  <a:schemeClr val="tx1"/>
                </a:solidFill>
                <a:latin typeface="+mn-lt"/>
                <a:ea typeface="+mn-ea"/>
                <a:cs typeface="+mn-cs"/>
              </a:rPr>
              <a:t>observe</a:t>
            </a:r>
            <a:r>
              <a:rPr lang="en-US" sz="1200" b="0" i="0" kern="1200" dirty="0" smtClean="0">
                <a:solidFill>
                  <a:schemeClr val="tx1"/>
                </a:solidFill>
                <a:latin typeface="+mn-lt"/>
                <a:ea typeface="+mn-ea"/>
                <a:cs typeface="+mn-cs"/>
              </a:rPr>
              <a:t> these objects, you will need a combination of scope and sky that will reach into the </a:t>
            </a:r>
            <a:r>
              <a:rPr lang="en-US" sz="1200" b="1" i="1" kern="1200" dirty="0" smtClean="0">
                <a:solidFill>
                  <a:schemeClr val="tx1"/>
                </a:solidFill>
                <a:latin typeface="+mn-lt"/>
                <a:ea typeface="+mn-ea"/>
                <a:cs typeface="+mn-cs"/>
              </a:rPr>
              <a:t>12th magnitude</a:t>
            </a:r>
            <a:r>
              <a:rPr lang="en-US" sz="1200" b="0" i="0" kern="1200" dirty="0" smtClean="0">
                <a:solidFill>
                  <a:schemeClr val="tx1"/>
                </a:solidFill>
                <a:latin typeface="+mn-lt"/>
                <a:ea typeface="+mn-ea"/>
                <a:cs typeface="+mn-cs"/>
              </a:rPr>
              <a:t> range.  Only then will you be able to begin seeing certain features that the object may have.  It's no wonder that in dark skies with a 24" </a:t>
            </a:r>
            <a:r>
              <a:rPr lang="en-US" sz="1200" b="0" i="0" kern="1200" dirty="0" err="1" smtClean="0">
                <a:solidFill>
                  <a:schemeClr val="tx1"/>
                </a:solidFill>
                <a:latin typeface="+mn-lt"/>
                <a:ea typeface="+mn-ea"/>
                <a:cs typeface="+mn-cs"/>
              </a:rPr>
              <a:t>Dobsonian</a:t>
            </a:r>
            <a:r>
              <a:rPr lang="en-US" sz="1200" b="0" i="0" kern="1200" dirty="0" smtClean="0">
                <a:solidFill>
                  <a:schemeClr val="tx1"/>
                </a:solidFill>
                <a:latin typeface="+mn-lt"/>
                <a:ea typeface="+mn-ea"/>
                <a:cs typeface="+mn-cs"/>
              </a:rPr>
              <a:t> reflector, some of these objects begin to look like their photographs.</a:t>
            </a:r>
          </a:p>
          <a:p>
            <a:r>
              <a:rPr lang="en-US" sz="1200" b="0" i="0" kern="1200" dirty="0" smtClean="0">
                <a:solidFill>
                  <a:schemeClr val="tx1"/>
                </a:solidFill>
                <a:latin typeface="+mn-lt"/>
                <a:ea typeface="+mn-ea"/>
                <a:cs typeface="+mn-cs"/>
              </a:rPr>
              <a:t>So users of even small aperture scopes should not despair.  Taken to a dark sky site, even a 3 inch telescope makes not only the entire Messier list detectable, but you can begin to see detail in any of these objects.  In the same way, users of 10 inch scopes when used in the city might have difficulty seeing even the brightest of Messier objects with a certain amount of detail.  </a:t>
            </a:r>
          </a:p>
          <a:p>
            <a:r>
              <a:rPr lang="en-US" sz="1200" b="0" i="0" kern="1200" dirty="0" smtClean="0">
                <a:solidFill>
                  <a:schemeClr val="tx1"/>
                </a:solidFill>
                <a:latin typeface="+mn-lt"/>
                <a:ea typeface="+mn-ea"/>
                <a:cs typeface="+mn-cs"/>
              </a:rPr>
              <a:t>The difference between a 2 inch telescope and a 36 inch telescope is about 7 magnitudes. The easiest way to get these magnitudes back, without spending extra money, is to find a dark sky site.  That 2 inch scope in dark skies performs similarly to a 12 inch scope in city skies.  	</a:t>
            </a:r>
          </a:p>
          <a:p>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36</a:t>
            </a:fld>
            <a:endParaRPr lang="en-US"/>
          </a:p>
        </p:txBody>
      </p:sp>
    </p:spTree>
    <p:extLst>
      <p:ext uri="{BB962C8B-B14F-4D97-AF65-F5344CB8AC3E}">
        <p14:creationId xmlns:p14="http://schemas.microsoft.com/office/powerpoint/2010/main" val="421940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a:t>
            </a:fld>
            <a:endParaRPr lang="en-US"/>
          </a:p>
        </p:txBody>
      </p:sp>
    </p:spTree>
    <p:extLst>
      <p:ext uri="{BB962C8B-B14F-4D97-AF65-F5344CB8AC3E}">
        <p14:creationId xmlns:p14="http://schemas.microsoft.com/office/powerpoint/2010/main" val="3371654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and the next activity, are two</a:t>
            </a:r>
            <a:r>
              <a:rPr lang="en-US" baseline="0" dirty="0" smtClean="0"/>
              <a:t> of the most practical math things that kids will EVER do.   This is your opportunity to show them that, yes, you do use math in real life!!!</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38</a:t>
            </a:fld>
            <a:endParaRPr lang="en-US"/>
          </a:p>
        </p:txBody>
      </p:sp>
    </p:spTree>
    <p:extLst>
      <p:ext uri="{BB962C8B-B14F-4D97-AF65-F5344CB8AC3E}">
        <p14:creationId xmlns:p14="http://schemas.microsoft.com/office/powerpoint/2010/main" val="162939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39</a:t>
            </a:fld>
            <a:endParaRPr lang="en-US"/>
          </a:p>
        </p:txBody>
      </p:sp>
    </p:spTree>
    <p:extLst>
      <p:ext uri="{BB962C8B-B14F-4D97-AF65-F5344CB8AC3E}">
        <p14:creationId xmlns:p14="http://schemas.microsoft.com/office/powerpoint/2010/main" val="1629393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a:t>
            </a:r>
            <a:r>
              <a:rPr lang="en-US" b="1" baseline="0" dirty="0" smtClean="0"/>
              <a:t> to Image the Moon by Jay Ballauer</a:t>
            </a:r>
          </a:p>
          <a:p>
            <a:endParaRPr lang="en-US" baseline="0" dirty="0" smtClean="0"/>
          </a:p>
          <a:p>
            <a:r>
              <a:rPr lang="en-US" sz="1200" kern="1200" dirty="0" smtClean="0">
                <a:solidFill>
                  <a:schemeClr val="tx1"/>
                </a:solidFill>
                <a:latin typeface="+mn-lt"/>
                <a:ea typeface="+mn-ea"/>
                <a:cs typeface="+mn-cs"/>
              </a:rPr>
              <a:t>Amateur astronomers and </a:t>
            </a:r>
            <a:r>
              <a:rPr lang="en-US" sz="1200" kern="1200" dirty="0" err="1" smtClean="0">
                <a:solidFill>
                  <a:schemeClr val="tx1"/>
                </a:solidFill>
                <a:latin typeface="+mn-lt"/>
                <a:ea typeface="+mn-ea"/>
                <a:cs typeface="+mn-cs"/>
              </a:rPr>
              <a:t>astroimagers</a:t>
            </a:r>
            <a:r>
              <a:rPr lang="en-US" sz="1200" kern="1200" dirty="0" smtClean="0">
                <a:solidFill>
                  <a:schemeClr val="tx1"/>
                </a:solidFill>
                <a:latin typeface="+mn-lt"/>
                <a:ea typeface="+mn-ea"/>
                <a:cs typeface="+mn-cs"/>
              </a:rPr>
              <a:t> tend to treat the moon as light pollution. When its up, we’re inside!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But on the occasion when we find ourselves looking at the magnificent craters, </a:t>
            </a:r>
            <a:r>
              <a:rPr lang="en-US" sz="1200" kern="1200" dirty="0" err="1" smtClean="0">
                <a:solidFill>
                  <a:schemeClr val="tx1"/>
                </a:solidFill>
                <a:latin typeface="+mn-lt"/>
                <a:ea typeface="+mn-ea"/>
                <a:cs typeface="+mn-cs"/>
              </a:rPr>
              <a:t>rilles</a:t>
            </a:r>
            <a:r>
              <a:rPr lang="en-US" sz="1200" kern="1200" dirty="0" smtClean="0">
                <a:solidFill>
                  <a:schemeClr val="tx1"/>
                </a:solidFill>
                <a:latin typeface="+mn-lt"/>
                <a:ea typeface="+mn-ea"/>
                <a:cs typeface="+mn-cs"/>
              </a:rPr>
              <a:t>, mountains, and </a:t>
            </a:r>
            <a:r>
              <a:rPr lang="en-US" sz="1200" kern="1200" dirty="0" err="1" smtClean="0">
                <a:solidFill>
                  <a:schemeClr val="tx1"/>
                </a:solidFill>
                <a:latin typeface="+mn-lt"/>
                <a:ea typeface="+mn-ea"/>
                <a:cs typeface="+mn-cs"/>
              </a:rPr>
              <a:t>maria</a:t>
            </a:r>
            <a:r>
              <a:rPr lang="en-US" sz="1200" kern="1200" dirty="0" smtClean="0">
                <a:solidFill>
                  <a:schemeClr val="tx1"/>
                </a:solidFill>
                <a:latin typeface="+mn-lt"/>
                <a:ea typeface="+mn-ea"/>
                <a:cs typeface="+mn-cs"/>
              </a:rPr>
              <a:t> of our celestial neighbor, we wonder why it is again that our moon catches so much flak!</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moon is the easiest object to shoot in the sky.  Why?  Because you can use any camera, on any mount, with any scope or lens to catch good shots.   The moon is so bright that it requires simple, short exposures, which vary in length depending on its phase.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Digital technology makes getting decent lunar images a breeze.  Just setup the scope with a decent eyepiece, hold the camera up to the eyepiece, and shoot.  If you don’t like the result, throw it out and try again!    </a:t>
            </a:r>
          </a:p>
          <a:p>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Image Setup</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If the moon takes up enough of the field of view, a camera with auto-focusing capabilities might actually do the focusing for you.  It's worth a try if your camera has this feature.  But for the most part, manually focusing the image will be required.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best method would be to purchase an adapter to hold your camera to the eyepiece, thus freeing your hands to work the camera and to align your scope.   Your focus should be close prior to hooking the camera to the eyepiece, but you’ll notice that the actual act of hooking up the camera to the eyepiece will throw off your focus slightly.  For “point and shoot” digital camera users, you’ll use the LCD display as a visual guide to make sure you have proper focus.   With SLR cameras, you</a:t>
            </a:r>
            <a:r>
              <a:rPr lang="en-US" sz="1200" b="0" kern="1200" baseline="0" dirty="0" smtClean="0">
                <a:solidFill>
                  <a:schemeClr val="tx1"/>
                </a:solidFill>
                <a:latin typeface="+mn-lt"/>
                <a:ea typeface="+mn-ea"/>
                <a:cs typeface="+mn-cs"/>
              </a:rPr>
              <a:t> have the ability to use </a:t>
            </a:r>
            <a:r>
              <a:rPr lang="en-US" sz="1200" b="0" kern="1200" dirty="0" smtClean="0">
                <a:solidFill>
                  <a:schemeClr val="tx1"/>
                </a:solidFill>
                <a:latin typeface="+mn-lt"/>
                <a:ea typeface="+mn-ea"/>
                <a:cs typeface="+mn-cs"/>
              </a:rPr>
              <a:t>the camera’s viewfinder.  At this point, focusing should be done using the scope’s focuser, not the camera itself.   Regardless, if the camera</a:t>
            </a:r>
            <a:r>
              <a:rPr lang="en-US" sz="1200" b="0" kern="1200" baseline="0" dirty="0" smtClean="0">
                <a:solidFill>
                  <a:schemeClr val="tx1"/>
                </a:solidFill>
                <a:latin typeface="+mn-lt"/>
                <a:ea typeface="+mn-ea"/>
                <a:cs typeface="+mn-cs"/>
              </a:rPr>
              <a:t> has autofocus, turn it off!</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As a rule, you shouldn’t use the camera’s built-in zoom functions since it doesn’t actually add detail to the image.  If you need more detail, you should use a more powerful eyepiece.  Instead, you should use only enough zoom that will get rid of the “</a:t>
            </a:r>
            <a:r>
              <a:rPr lang="en-US" sz="1200" b="0" kern="1200" dirty="0" err="1" smtClean="0">
                <a:solidFill>
                  <a:schemeClr val="tx1"/>
                </a:solidFill>
                <a:latin typeface="+mn-lt"/>
                <a:ea typeface="+mn-ea"/>
                <a:cs typeface="+mn-cs"/>
              </a:rPr>
              <a:t>vignetting</a:t>
            </a:r>
            <a:r>
              <a:rPr lang="en-US" sz="1200" b="0" kern="1200" dirty="0" smtClean="0">
                <a:solidFill>
                  <a:schemeClr val="tx1"/>
                </a:solidFill>
                <a:latin typeface="+mn-lt"/>
                <a:ea typeface="+mn-ea"/>
                <a:cs typeface="+mn-cs"/>
              </a:rPr>
              <a:t>” in the image.  </a:t>
            </a:r>
            <a:r>
              <a:rPr lang="en-US" sz="1200" b="0" kern="1200" dirty="0" err="1" smtClean="0">
                <a:solidFill>
                  <a:schemeClr val="tx1"/>
                </a:solidFill>
                <a:latin typeface="+mn-lt"/>
                <a:ea typeface="+mn-ea"/>
                <a:cs typeface="+mn-cs"/>
              </a:rPr>
              <a:t>Vignetting</a:t>
            </a:r>
            <a:r>
              <a:rPr lang="en-US" sz="1200" b="0" kern="1200" dirty="0" smtClean="0">
                <a:solidFill>
                  <a:schemeClr val="tx1"/>
                </a:solidFill>
                <a:latin typeface="+mn-lt"/>
                <a:ea typeface="+mn-ea"/>
                <a:cs typeface="+mn-cs"/>
              </a:rPr>
              <a:t> occurs because the camera’s chip is larger than the “hole” you are shooting through.  It shows up as dark circle around the frame.  Sometimes, enough zoom can be applied to rid yourself of this nuisance.  But more than likely, you’ll just crop the image later in processing. </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For best results, shoot the moon when at its quarter phases or less.  This allows you to capture great details along the moon’s terminator while keeping the moon’s bright light somewhat attenuated.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Simple stuff, right?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Getting It Right</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Unfortunately, many people who have been shooting the moon for years will be the first to tell you that shooting the moon is a hard thing to master.  Decent images are easy, but great ones are tough!  This is true for many reasons:</a:t>
            </a:r>
          </a:p>
          <a:p>
            <a:endParaRPr lang="en-US" sz="1200" b="0" kern="1200" dirty="0" smtClean="0">
              <a:solidFill>
                <a:schemeClr val="tx1"/>
              </a:solidFill>
              <a:latin typeface="+mn-lt"/>
              <a:ea typeface="+mn-ea"/>
              <a:cs typeface="+mn-cs"/>
            </a:endParaRPr>
          </a:p>
          <a:p>
            <a:pPr marL="171450" indent="-171450">
              <a:buFont typeface="Arial"/>
              <a:buChar char="•"/>
            </a:pPr>
            <a:r>
              <a:rPr lang="en-US" sz="1200" b="0" kern="1200" dirty="0" smtClean="0">
                <a:solidFill>
                  <a:schemeClr val="tx1"/>
                </a:solidFill>
                <a:latin typeface="+mn-lt"/>
                <a:ea typeface="+mn-ea"/>
                <a:cs typeface="+mn-cs"/>
              </a:rPr>
              <a:t>Focusing a shot that shows the full lunar surface is difficult because the face of the moon tends to have a different focus than the limb (edges).</a:t>
            </a:r>
          </a:p>
          <a:p>
            <a:pPr marL="171450" indent="-171450">
              <a:buFont typeface="Arial"/>
              <a:buChar char="•"/>
            </a:pPr>
            <a:r>
              <a:rPr lang="en-US" sz="1200" b="0" kern="1200" dirty="0" smtClean="0">
                <a:solidFill>
                  <a:schemeClr val="tx1"/>
                </a:solidFill>
                <a:latin typeface="+mn-lt"/>
                <a:ea typeface="+mn-ea"/>
                <a:cs typeface="+mn-cs"/>
              </a:rPr>
              <a:t>The moon has the greatest dynamic range of any object.  It’s tricky to process because you need to give equal balance to all brightness levels without over-saturating the bright areas or over-darkening the dark areas. 	</a:t>
            </a:r>
          </a:p>
          <a:p>
            <a:pPr marL="171450" indent="-171450">
              <a:buFont typeface="Arial"/>
              <a:buChar char="•"/>
            </a:pPr>
            <a:r>
              <a:rPr lang="en-US" sz="1200" kern="1200" dirty="0" smtClean="0">
                <a:solidFill>
                  <a:schemeClr val="tx1"/>
                </a:solidFill>
                <a:latin typeface="+mn-lt"/>
                <a:ea typeface="+mn-ea"/>
                <a:cs typeface="+mn-cs"/>
              </a:rPr>
              <a:t>The moon is a shifty thing, bending, moving and blurring with atmospheric conditions, known as “seeing.”  This means that the first shot you take will not likely be the best.</a:t>
            </a:r>
          </a:p>
          <a:p>
            <a:pPr marL="171450" indent="-171450">
              <a:buFont typeface="Arial"/>
              <a:buChar char="•"/>
            </a:pPr>
            <a:r>
              <a:rPr lang="en-US" sz="1200" kern="1200" dirty="0" smtClean="0">
                <a:solidFill>
                  <a:schemeClr val="tx1"/>
                </a:solidFill>
                <a:latin typeface="+mn-lt"/>
                <a:ea typeface="+mn-ea"/>
                <a:cs typeface="+mn-cs"/>
              </a:rPr>
              <a:t>The brightness of the outer portions of moon can cause chromatic aberrations, or a bluish fringe when using lesser camera lenses and achromatic refractors.</a:t>
            </a:r>
          </a:p>
          <a:p>
            <a:pPr marL="171450" indent="-171450">
              <a:buFont typeface="Arial"/>
              <a:buChar char="•"/>
            </a:pPr>
            <a:r>
              <a:rPr lang="en-US" sz="1200" kern="1200" dirty="0" smtClean="0">
                <a:solidFill>
                  <a:schemeClr val="tx1"/>
                </a:solidFill>
                <a:latin typeface="+mn-lt"/>
                <a:ea typeface="+mn-ea"/>
                <a:cs typeface="+mn-cs"/>
              </a:rPr>
              <a:t>The moon actually has color, which is very tough to shoot correctly.  Most people shoot the moon in </a:t>
            </a:r>
            <a:r>
              <a:rPr lang="en-US" sz="1200" kern="1200" dirty="0" err="1" smtClean="0">
                <a:solidFill>
                  <a:schemeClr val="tx1"/>
                </a:solidFill>
                <a:latin typeface="+mn-lt"/>
                <a:ea typeface="+mn-ea"/>
                <a:cs typeface="+mn-cs"/>
              </a:rPr>
              <a:t>grayscale</a:t>
            </a:r>
            <a:r>
              <a:rPr lang="en-US" sz="1200" kern="1200" dirty="0" smtClean="0">
                <a:solidFill>
                  <a:schemeClr val="tx1"/>
                </a:solidFill>
                <a:latin typeface="+mn-lt"/>
                <a:ea typeface="+mn-ea"/>
                <a:cs typeface="+mn-cs"/>
              </a:rPr>
              <a:t> (black and white) to avoid these issues, but if you try your hand at color, there will likely be problems, either with chromatic aberration, atmospheric effects, or because of alignment issues when shooting tri-color.  Using a mirrored scope gives you the best chance at success when doing color imaging.</a:t>
            </a:r>
          </a:p>
          <a:p>
            <a:pPr marL="171450" indent="-171450">
              <a:buFont typeface="Arial"/>
              <a:buChar char="•"/>
            </a:pPr>
            <a:r>
              <a:rPr lang="en-US" sz="1200" kern="1200" dirty="0" smtClean="0">
                <a:solidFill>
                  <a:schemeClr val="tx1"/>
                </a:solidFill>
                <a:latin typeface="+mn-lt"/>
                <a:ea typeface="+mn-ea"/>
                <a:cs typeface="+mn-cs"/>
              </a:rPr>
              <a:t>A full moon can actually be too bright for some cameras such as with over-sensitive, dedicated astronomical CCD cameras.  Shooting at high focal ratios of f/30 to f/40 is often the only way to make such cameras work with a given setup.</a:t>
            </a:r>
          </a:p>
          <a:p>
            <a:pPr marL="0" indent="0">
              <a:buFont typeface="Arial"/>
              <a:buNone/>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these are important factors to consider when trying to get the perfect lunar image.   But because we are people who gravitate to trends, there’s something else that deserves to be discussed in its own section.</a:t>
            </a:r>
          </a:p>
          <a:p>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 Stack, or Not to Stack...  </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Much has been made about “stacking” images.  Free programs like </a:t>
            </a:r>
            <a:r>
              <a:rPr lang="en-US" sz="1200" b="0" kern="1200" dirty="0" err="1" smtClean="0">
                <a:solidFill>
                  <a:schemeClr val="tx1"/>
                </a:solidFill>
                <a:latin typeface="+mn-lt"/>
                <a:ea typeface="+mn-ea"/>
                <a:cs typeface="+mn-cs"/>
              </a:rPr>
              <a:t>Registax</a:t>
            </a:r>
            <a:r>
              <a:rPr lang="en-US" sz="1200" b="0" kern="1200" dirty="0" smtClean="0">
                <a:solidFill>
                  <a:schemeClr val="tx1"/>
                </a:solidFill>
                <a:latin typeface="+mn-lt"/>
                <a:ea typeface="+mn-ea"/>
                <a:cs typeface="+mn-cs"/>
              </a:rPr>
              <a:t> 2.0 can allow you to take multiple images, or even a video of the object, and then stack the individual frames together in processing</a:t>
            </a:r>
            <a:r>
              <a:rPr lang="en-US" sz="1200" b="0" kern="1200" baseline="0" dirty="0" smtClean="0">
                <a:solidFill>
                  <a:schemeClr val="tx1"/>
                </a:solidFill>
                <a:latin typeface="+mn-lt"/>
                <a:ea typeface="+mn-ea"/>
                <a:cs typeface="+mn-cs"/>
              </a:rPr>
              <a:t> to get cleaner, highest S/N (signal-noise ratio) images. </a:t>
            </a:r>
            <a:r>
              <a:rPr lang="en-US" sz="1200" b="0" kern="1200" dirty="0" smtClean="0">
                <a:solidFill>
                  <a:schemeClr val="tx1"/>
                </a:solidFill>
                <a:latin typeface="+mn-lt"/>
                <a:ea typeface="+mn-ea"/>
                <a:cs typeface="+mn-cs"/>
              </a:rPr>
              <a:t> However, it should be said that stacking lunar exposures is generally NOT a good idea. Most people will discover that a single frame image of the moon is the best bet.   Why?  Because as mentioned earlier, atmospheric seeing makes the perfect alignment of a stack of images very difficult.   No matter how good the software, there will always be slight variations in crater shapes and sizes that do not align properly in the final stack of images.  While the differences are often subtle, there will be areas in a stack, especially in crater littered fields, that look “overlaid” or lack sharpness.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What the lunar photographers should keep in mind is that image stacking is actually done for one reason and one reason alone:  to remove noise from the image.   The need for stacking becomes apparent when using any camera that has low sensitivity.  This is because such cameras have difficulty overcoming the natural read-noise (noise floor) in an image, or the noise that is naturally a part of the camera regardless of how long the shot is.  If the camera is not sensitive enough, it likely will not catch enough photons in the first place, at least not enough to overcome the read-noise.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webcam is just such a camera.  Same goes for an video camera or recorder.  In fact, because shooting in video mode breaks down into rather noisy </a:t>
            </a:r>
            <a:r>
              <a:rPr lang="en-US" sz="1200" b="0" kern="1200" dirty="0" err="1" smtClean="0">
                <a:solidFill>
                  <a:schemeClr val="tx1"/>
                </a:solidFill>
                <a:latin typeface="+mn-lt"/>
                <a:ea typeface="+mn-ea"/>
                <a:cs typeface="+mn-cs"/>
              </a:rPr>
              <a:t>subframes</a:t>
            </a:r>
            <a:r>
              <a:rPr lang="en-US" sz="1200" b="0" kern="1200" dirty="0" smtClean="0">
                <a:solidFill>
                  <a:schemeClr val="tx1"/>
                </a:solidFill>
                <a:latin typeface="+mn-lt"/>
                <a:ea typeface="+mn-ea"/>
                <a:cs typeface="+mn-cs"/>
              </a:rPr>
              <a:t>, it makes sense to choose many of the sharpest </a:t>
            </a:r>
            <a:r>
              <a:rPr lang="en-US" sz="1200" b="0" kern="1200" dirty="0" err="1" smtClean="0">
                <a:solidFill>
                  <a:schemeClr val="tx1"/>
                </a:solidFill>
                <a:latin typeface="+mn-lt"/>
                <a:ea typeface="+mn-ea"/>
                <a:cs typeface="+mn-cs"/>
              </a:rPr>
              <a:t>subframes</a:t>
            </a:r>
            <a:r>
              <a:rPr lang="en-US" sz="1200" b="0" kern="1200" dirty="0" smtClean="0">
                <a:solidFill>
                  <a:schemeClr val="tx1"/>
                </a:solidFill>
                <a:latin typeface="+mn-lt"/>
                <a:ea typeface="+mn-ea"/>
                <a:cs typeface="+mn-cs"/>
              </a:rPr>
              <a:t> and average them together in software.  In fact, stacking is required to take good lunar images with a high signal-to-noise ratio (S/N)</a:t>
            </a:r>
            <a:r>
              <a:rPr lang="en-US" sz="1200" b="0" kern="1200" baseline="0" dirty="0" smtClean="0">
                <a:solidFill>
                  <a:schemeClr val="tx1"/>
                </a:solidFill>
                <a:latin typeface="+mn-lt"/>
                <a:ea typeface="+mn-ea"/>
                <a:cs typeface="+mn-cs"/>
              </a:rPr>
              <a:t> with these cameras.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For those uninitiated to the idea, when you perfectly align images together, the good parts of the image, known as “signal,” will be in the same place.   Because many forms of noise are often random in nature, each image in the stack will weaken the affect of the noise in the final average.  The result is one final image that represents the best of each </a:t>
            </a:r>
            <a:r>
              <a:rPr lang="en-US" sz="1200" b="0" kern="1200" dirty="0" err="1" smtClean="0">
                <a:solidFill>
                  <a:schemeClr val="tx1"/>
                </a:solidFill>
                <a:latin typeface="+mn-lt"/>
                <a:ea typeface="+mn-ea"/>
                <a:cs typeface="+mn-cs"/>
              </a:rPr>
              <a:t>subframe</a:t>
            </a:r>
            <a:r>
              <a:rPr lang="en-US" sz="1200" b="0" kern="1200" dirty="0" smtClean="0">
                <a:solidFill>
                  <a:schemeClr val="tx1"/>
                </a:solidFill>
                <a:latin typeface="+mn-lt"/>
                <a:ea typeface="+mn-ea"/>
                <a:cs typeface="+mn-cs"/>
              </a:rPr>
              <a:t>.</a:t>
            </a:r>
          </a:p>
          <a:p>
            <a:r>
              <a:rPr lang="en-US" sz="1200" b="0" kern="1200" dirty="0" smtClean="0">
                <a:solidFill>
                  <a:schemeClr val="tx1"/>
                </a:solidFill>
                <a:latin typeface="+mn-lt"/>
                <a:ea typeface="+mn-ea"/>
                <a:cs typeface="+mn-cs"/>
              </a:rPr>
              <a:t>If you have to stack your images in order to overcome noise, then choose only enough images to give you a good, clean image.  Adding more images is unnecessary and you run the risk of corrupting the final stack by throwing in a </a:t>
            </a:r>
            <a:r>
              <a:rPr lang="en-US" sz="1200" b="0" kern="1200" dirty="0" err="1" smtClean="0">
                <a:solidFill>
                  <a:schemeClr val="tx1"/>
                </a:solidFill>
                <a:latin typeface="+mn-lt"/>
                <a:ea typeface="+mn-ea"/>
                <a:cs typeface="+mn-cs"/>
              </a:rPr>
              <a:t>subframe</a:t>
            </a:r>
            <a:r>
              <a:rPr lang="en-US" sz="1200" b="0" kern="1200" dirty="0" smtClean="0">
                <a:solidFill>
                  <a:schemeClr val="tx1"/>
                </a:solidFill>
                <a:latin typeface="+mn-lt"/>
                <a:ea typeface="+mn-ea"/>
                <a:cs typeface="+mn-cs"/>
              </a:rPr>
              <a:t> that doesn’t quite fit.    Therefore, if your camera has the capability to shoot nice, single frames with minimal noise, then most often you will find that the best single shot during any given imaging session will yield a better result than stacking.</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Processing Your Image</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Once you have your single or stacked image, you are now ready to process it.  Most image processing software will allow for basic “stretching” of the image and some form of sharpening. Essentially, that is all you really need.  For this example, I’ll be using Adobe Photoshop.</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Open the image and choose the Levels command.  Within levels you’ll see the “histogram,” which is essentially a graphic representation of the number of pixels in the image at their brightness levels. The left of the graph will be the pixels with the darkest values.  The right of the graph will be those with the brightest values.  In a good lunar image, you’ll notice that the histogram takes the shape of a hill, slowly rising up toward the center of the graph and slowing falling towards the right edge.   If your histogram doesn’t look like this, then your task is to make it so! </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To give the background its proper level of illumination, drag the small triangle at the left side of the graph until it hugs up against the left edge of the hill.  Do the same to the right side using that triangle.  Just be careful not to “clip” the histogram by going too far.  Clipping at the left side will cause a loss of data.  Clipping at the right side will over-brighten areas of the image.</a:t>
            </a:r>
          </a:p>
          <a:p>
            <a:r>
              <a:rPr lang="en-US" sz="1200" b="0" kern="1200" dirty="0" smtClean="0">
                <a:solidFill>
                  <a:schemeClr val="tx1"/>
                </a:solidFill>
                <a:latin typeface="+mn-lt"/>
                <a:ea typeface="+mn-ea"/>
                <a:cs typeface="+mn-cs"/>
              </a:rPr>
              <a:t>What you just performed is known as a “stretch” of the histogram, where you essentially equalized the brightness values across the entire range of illumination levels.   At this point, the image should be quite improved.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If there is more “hump” to the left of the histogram than to the right, or vice versa, then the Curves command might come in handy.  It’s too much to get into here, but experimenting with this tool is worthwhile.  Likewise, using the “Auto Contrast” command might give you the same effect.   Whatever you do, always check the histogram for clipping and/or balance.  The more you understand the histogram, the more power you will get from your processing.</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Finally, a little sharpening provides the final touch!  Using the “</a:t>
            </a:r>
            <a:r>
              <a:rPr lang="en-US" sz="1200" b="0" kern="1200" dirty="0" err="1" smtClean="0">
                <a:solidFill>
                  <a:schemeClr val="tx1"/>
                </a:solidFill>
                <a:latin typeface="+mn-lt"/>
                <a:ea typeface="+mn-ea"/>
                <a:cs typeface="+mn-cs"/>
              </a:rPr>
              <a:t>Unsharp</a:t>
            </a:r>
            <a:r>
              <a:rPr lang="en-US" sz="1200" b="0" kern="1200" dirty="0" smtClean="0">
                <a:solidFill>
                  <a:schemeClr val="tx1"/>
                </a:solidFill>
                <a:latin typeface="+mn-lt"/>
                <a:ea typeface="+mn-ea"/>
                <a:cs typeface="+mn-cs"/>
              </a:rPr>
              <a:t> Mask” filter, apply a small amount of sharpening at 100%.   2 pixels will likely be too much.    To bring out small, more localized contrast in the image, you might also try a large radius, 20% filter…just don’t tell anybody...it’s a trade secret!	</a:t>
            </a:r>
          </a:p>
          <a:p>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40</a:t>
            </a:fld>
            <a:endParaRPr lang="en-US"/>
          </a:p>
        </p:txBody>
      </p:sp>
    </p:spTree>
    <p:extLst>
      <p:ext uri="{BB962C8B-B14F-4D97-AF65-F5344CB8AC3E}">
        <p14:creationId xmlns:p14="http://schemas.microsoft.com/office/powerpoint/2010/main" val="1579033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nice website on telescope equations (among</a:t>
            </a:r>
            <a:r>
              <a:rPr lang="en-US" baseline="0" dirty="0" smtClean="0"/>
              <a:t> other things) try…</a:t>
            </a:r>
          </a:p>
          <a:p>
            <a:endParaRPr lang="en-US" baseline="0" dirty="0" smtClean="0"/>
          </a:p>
          <a:p>
            <a:r>
              <a:rPr lang="en-US" dirty="0" smtClean="0"/>
              <a:t>http://</a:t>
            </a:r>
            <a:r>
              <a:rPr lang="en-US" dirty="0" err="1" smtClean="0"/>
              <a:t>www.rocketmime.com</a:t>
            </a:r>
            <a:r>
              <a:rPr lang="en-US" dirty="0" smtClean="0"/>
              <a:t>/astronomy/Telescope/</a:t>
            </a:r>
            <a:r>
              <a:rPr lang="en-US" dirty="0" err="1" smtClean="0"/>
              <a:t>ResolvingPower.html</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41</a:t>
            </a:fld>
            <a:endParaRPr lang="en-US"/>
          </a:p>
        </p:txBody>
      </p:sp>
    </p:spTree>
    <p:extLst>
      <p:ext uri="{BB962C8B-B14F-4D97-AF65-F5344CB8AC3E}">
        <p14:creationId xmlns:p14="http://schemas.microsoft.com/office/powerpoint/2010/main" val="1629393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n-US" baseline="0" dirty="0" smtClean="0"/>
              <a:t> 3 can be done with a print-out image of the moon OR on a computer screen or </a:t>
            </a:r>
            <a:r>
              <a:rPr lang="en-US" baseline="0" dirty="0" err="1" smtClean="0"/>
              <a:t>iPad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42</a:t>
            </a:fld>
            <a:endParaRPr lang="en-US"/>
          </a:p>
        </p:txBody>
      </p:sp>
    </p:spTree>
    <p:extLst>
      <p:ext uri="{BB962C8B-B14F-4D97-AF65-F5344CB8AC3E}">
        <p14:creationId xmlns:p14="http://schemas.microsoft.com/office/powerpoint/2010/main" val="157903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Space</a:t>
            </a:r>
            <a:r>
              <a:rPr lang="en-US" baseline="0" dirty="0" smtClean="0"/>
              <a:t> Math 137 Activity in the Supporting Activities folder</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44</a:t>
            </a:fld>
            <a:endParaRPr lang="en-US"/>
          </a:p>
        </p:txBody>
      </p:sp>
    </p:spTree>
    <p:extLst>
      <p:ext uri="{BB962C8B-B14F-4D97-AF65-F5344CB8AC3E}">
        <p14:creationId xmlns:p14="http://schemas.microsoft.com/office/powerpoint/2010/main" val="171674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“H-alpha and Our Sun” (</a:t>
            </a:r>
            <a:r>
              <a:rPr lang="en-US" dirty="0" err="1" smtClean="0"/>
              <a:t>pdf</a:t>
            </a:r>
            <a:r>
              <a:rPr lang="en-US" dirty="0" smtClean="0"/>
              <a:t>)</a:t>
            </a:r>
            <a:r>
              <a:rPr lang="en-US" baseline="0" dirty="0" smtClean="0"/>
              <a:t> is found at - </a:t>
            </a:r>
            <a:r>
              <a:rPr lang="en-US" dirty="0" smtClean="0"/>
              <a:t>http://</a:t>
            </a:r>
            <a:r>
              <a:rPr lang="en-US" dirty="0" err="1" smtClean="0"/>
              <a:t>www.innovativeteachersbg.org</a:t>
            </a:r>
            <a:r>
              <a:rPr lang="en-US" dirty="0" smtClean="0"/>
              <a:t>/EAAE_CAS_2013/13_H_alpha_and_Our_Sun.pdf</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45</a:t>
            </a:fld>
            <a:endParaRPr lang="en-US"/>
          </a:p>
        </p:txBody>
      </p:sp>
    </p:spTree>
    <p:extLst>
      <p:ext uri="{BB962C8B-B14F-4D97-AF65-F5344CB8AC3E}">
        <p14:creationId xmlns:p14="http://schemas.microsoft.com/office/powerpoint/2010/main" val="1812704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About</a:t>
            </a:r>
          </a:p>
          <a:p>
            <a:r>
              <a:rPr lang="en-US" sz="1200" b="0" kern="1200" dirty="0" smtClean="0">
                <a:solidFill>
                  <a:schemeClr val="tx1"/>
                </a:solidFill>
                <a:latin typeface="+mn-lt"/>
                <a:ea typeface="+mn-ea"/>
                <a:cs typeface="+mn-cs"/>
              </a:rPr>
              <a:t>Three Rivers Foundation (3RF Sciences, LLC) is a non-profit educational foundation dedicated to providing science and math opportunities to Texas teachers and students. 3RF's programs are funded in part by the Conley Foundation.</a:t>
            </a:r>
          </a:p>
          <a:p>
            <a:r>
              <a:rPr lang="en-US" sz="1200" b="1" kern="1200" dirty="0" smtClean="0">
                <a:solidFill>
                  <a:schemeClr val="tx1"/>
                </a:solidFill>
                <a:latin typeface="+mn-lt"/>
                <a:ea typeface="+mn-ea"/>
                <a:cs typeface="+mn-cs"/>
              </a:rPr>
              <a:t>Mission</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Engaging students, teachers and the public through hands-on educational outreach opportunities.</a:t>
            </a:r>
          </a:p>
          <a:p>
            <a:r>
              <a:rPr lang="en-US" sz="1200" b="1" kern="1200" dirty="0" smtClean="0">
                <a:solidFill>
                  <a:schemeClr val="tx1"/>
                </a:solidFill>
                <a:latin typeface="+mn-lt"/>
                <a:ea typeface="+mn-ea"/>
                <a:cs typeface="+mn-cs"/>
              </a:rPr>
              <a:t>Company Overview</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3RF's Comanche Springs Astronomy Campus (CSAC) is located in the heart of big ranch country in north central Texas. Home to telescopes, observatories and indoor and outdoor classroom space, CSAC serves visitors from across Texas, the U.S. and around the globe. Visitors enjoy programs covering topics ranging from astronomy to </a:t>
            </a:r>
            <a:r>
              <a:rPr lang="en-US" sz="1200" b="0" kern="1200" dirty="0" err="1" smtClean="0">
                <a:solidFill>
                  <a:schemeClr val="tx1"/>
                </a:solidFill>
                <a:latin typeface="+mn-lt"/>
                <a:ea typeface="+mn-ea"/>
                <a:cs typeface="+mn-cs"/>
              </a:rPr>
              <a:t>enviromental</a:t>
            </a:r>
            <a:r>
              <a:rPr lang="en-US" sz="1200" b="0" kern="1200" dirty="0" smtClean="0">
                <a:solidFill>
                  <a:schemeClr val="tx1"/>
                </a:solidFill>
                <a:latin typeface="+mn-lt"/>
                <a:ea typeface="+mn-ea"/>
                <a:cs typeface="+mn-cs"/>
              </a:rPr>
              <a:t> and earth science.</a:t>
            </a:r>
          </a:p>
          <a:p>
            <a:r>
              <a:rPr lang="en-US" sz="1200" b="1" kern="1200" dirty="0" smtClean="0">
                <a:solidFill>
                  <a:schemeClr val="tx1"/>
                </a:solidFill>
                <a:latin typeface="+mn-lt"/>
                <a:ea typeface="+mn-ea"/>
                <a:cs typeface="+mn-cs"/>
              </a:rPr>
              <a:t>Description</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This 700 acre facility lies in a corridor of dark skies that stretches from outside Dallas-Ft. Worth to Amarillo.</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50</a:t>
            </a:fld>
            <a:endParaRPr lang="en-US"/>
          </a:p>
        </p:txBody>
      </p:sp>
    </p:spTree>
    <p:extLst>
      <p:ext uri="{BB962C8B-B14F-4D97-AF65-F5344CB8AC3E}">
        <p14:creationId xmlns:p14="http://schemas.microsoft.com/office/powerpoint/2010/main" val="309873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Open clusters – M7, M35, M45, M46, </a:t>
            </a:r>
          </a:p>
          <a:p>
            <a:r>
              <a:rPr lang="en-US" baseline="0" dirty="0" smtClean="0"/>
              <a:t>Globular clusters – M3, M4, M13, M53</a:t>
            </a:r>
          </a:p>
          <a:p>
            <a:r>
              <a:rPr lang="en-US" baseline="0" dirty="0" smtClean="0"/>
              <a:t>Galaxies – M33, M51, M81, M104</a:t>
            </a:r>
          </a:p>
          <a:p>
            <a:r>
              <a:rPr lang="en-US" baseline="0" dirty="0" smtClean="0"/>
              <a:t>Planetary nebulae – M27, M57, M76, M97</a:t>
            </a:r>
          </a:p>
          <a:p>
            <a:r>
              <a:rPr lang="en-US" baseline="0" dirty="0" smtClean="0"/>
              <a:t>Nebulae – M8, M16, M42, M78</a:t>
            </a:r>
          </a:p>
          <a:p>
            <a:r>
              <a:rPr lang="en-US" baseline="0" dirty="0" smtClean="0"/>
              <a:t> </a:t>
            </a:r>
          </a:p>
        </p:txBody>
      </p:sp>
      <p:sp>
        <p:nvSpPr>
          <p:cNvPr id="4" name="Slide Number Placeholder 3"/>
          <p:cNvSpPr>
            <a:spLocks noGrp="1"/>
          </p:cNvSpPr>
          <p:nvPr>
            <p:ph type="sldNum" sz="quarter" idx="10"/>
          </p:nvPr>
        </p:nvSpPr>
        <p:spPr/>
        <p:txBody>
          <a:bodyPr/>
          <a:lstStyle/>
          <a:p>
            <a:fld id="{5171F1CF-6947-F047-B4EF-771FD8A608B7}" type="slidenum">
              <a:rPr lang="en-US" smtClean="0"/>
              <a:t>3</a:t>
            </a:fld>
            <a:endParaRPr lang="en-US"/>
          </a:p>
        </p:txBody>
      </p:sp>
    </p:spTree>
    <p:extLst>
      <p:ext uri="{BB962C8B-B14F-4D97-AF65-F5344CB8AC3E}">
        <p14:creationId xmlns:p14="http://schemas.microsoft.com/office/powerpoint/2010/main" val="257159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Monty Hall Problem, we are showing that truth is not something that can be determined by intuition or a majority vote.  Intuition leads to questions and makes for worthy hypotheses, but we need solid experimentation and interpretation of the data to provide accurate answers to those questions.  </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5</a:t>
            </a:fld>
            <a:endParaRPr lang="en-US"/>
          </a:p>
        </p:txBody>
      </p:sp>
    </p:spTree>
    <p:extLst>
      <p:ext uri="{BB962C8B-B14F-4D97-AF65-F5344CB8AC3E}">
        <p14:creationId xmlns:p14="http://schemas.microsoft.com/office/powerpoint/2010/main" val="49413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hardest part of teaching math is that we have little time to make real connections between it and life.  You can help us there. </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6</a:t>
            </a:fld>
            <a:endParaRPr lang="en-US"/>
          </a:p>
        </p:txBody>
      </p:sp>
    </p:spTree>
    <p:extLst>
      <p:ext uri="{BB962C8B-B14F-4D97-AF65-F5344CB8AC3E}">
        <p14:creationId xmlns:p14="http://schemas.microsoft.com/office/powerpoint/2010/main" val="204995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Catch</a:t>
            </a:r>
            <a:r>
              <a:rPr lang="en-US" baseline="0" dirty="0" smtClean="0"/>
              <a:t>-22…As a math teacher, we lack the time and resources to provide meaningful enrichment to our current units of study, so we rely on the science teachers to give math application.   But as a science teacher, we lack the time and resources to involve students into a deeper understanding of the math involved in the principles we teach.</a:t>
            </a:r>
          </a:p>
          <a:p>
            <a:endParaRPr lang="en-US" baseline="0" dirty="0" smtClean="0"/>
          </a:p>
          <a:p>
            <a:r>
              <a:rPr lang="en-US" baseline="0" dirty="0" smtClean="0"/>
              <a:t>These, I believe, are the reasons I was asked to speak to you today.   </a:t>
            </a:r>
          </a:p>
          <a:p>
            <a:endParaRPr lang="en-US" baseline="0" dirty="0" smtClean="0"/>
          </a:p>
          <a:p>
            <a:r>
              <a:rPr lang="en-US" baseline="0" dirty="0" smtClean="0"/>
              <a:t>How might we address the</a:t>
            </a:r>
          </a:p>
        </p:txBody>
      </p:sp>
      <p:sp>
        <p:nvSpPr>
          <p:cNvPr id="4" name="Slide Number Placeholder 3"/>
          <p:cNvSpPr>
            <a:spLocks noGrp="1"/>
          </p:cNvSpPr>
          <p:nvPr>
            <p:ph type="sldNum" sz="quarter" idx="10"/>
          </p:nvPr>
        </p:nvSpPr>
        <p:spPr/>
        <p:txBody>
          <a:bodyPr/>
          <a:lstStyle/>
          <a:p>
            <a:fld id="{5171F1CF-6947-F047-B4EF-771FD8A608B7}" type="slidenum">
              <a:rPr lang="en-US" smtClean="0"/>
              <a:t>7</a:t>
            </a:fld>
            <a:endParaRPr lang="en-US"/>
          </a:p>
        </p:txBody>
      </p:sp>
    </p:spTree>
    <p:extLst>
      <p:ext uri="{BB962C8B-B14F-4D97-AF65-F5344CB8AC3E}">
        <p14:creationId xmlns:p14="http://schemas.microsoft.com/office/powerpoint/2010/main" val="2586893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dirty="0" smtClean="0"/>
              <a:t>About Chapter 1 in the </a:t>
            </a:r>
            <a:r>
              <a:rPr lang="en-US" dirty="0" err="1" smtClean="0"/>
              <a:t>Chaisson</a:t>
            </a:r>
            <a:r>
              <a:rPr lang="en-US" dirty="0" smtClean="0"/>
              <a:t> text</a:t>
            </a:r>
            <a:r>
              <a:rPr lang="en-US" baseline="0" dirty="0" smtClean="0"/>
              <a:t> over “</a:t>
            </a:r>
            <a:r>
              <a:rPr lang="en-US" dirty="0" smtClean="0"/>
              <a:t>Charting the Heavens”:</a:t>
            </a:r>
          </a:p>
          <a:p>
            <a:pPr>
              <a:buFont typeface="Arial"/>
              <a:buNone/>
            </a:pPr>
            <a:endParaRPr lang="en-US" dirty="0" smtClean="0"/>
          </a:p>
          <a:p>
            <a:pPr>
              <a:buFont typeface="Arial"/>
              <a:buChar char="•"/>
            </a:pPr>
            <a:r>
              <a:rPr lang="en-US" dirty="0" smtClean="0"/>
              <a:t>Of all the chapters in the </a:t>
            </a:r>
            <a:r>
              <a:rPr lang="en-US" dirty="0" err="1" smtClean="0"/>
              <a:t>Chaisson</a:t>
            </a:r>
            <a:r>
              <a:rPr lang="en-US" dirty="0" smtClean="0"/>
              <a:t> text, THIS chapter would benefit the most by doing ACTUAL astronomy.</a:t>
            </a:r>
          </a:p>
          <a:p>
            <a:pPr>
              <a:buFont typeface="Arial"/>
              <a:buChar char="•"/>
            </a:pPr>
            <a:r>
              <a:rPr lang="en-US" dirty="0" smtClean="0"/>
              <a:t>Of all the times in the year, THIS is the time when you are least ready to do ACTUAL astronomy. </a:t>
            </a:r>
          </a:p>
          <a:p>
            <a:pPr>
              <a:buFont typeface="Arial"/>
              <a:buChar char="•"/>
            </a:pPr>
            <a:r>
              <a:rPr lang="en-US" dirty="0" smtClean="0"/>
              <a:t>So, how might you handle this?  </a:t>
            </a:r>
          </a:p>
          <a:p>
            <a:pPr lvl="1">
              <a:buFont typeface="Arial"/>
              <a:buChar char="•"/>
            </a:pPr>
            <a:r>
              <a:rPr lang="en-US" dirty="0" smtClean="0"/>
              <a:t>Put Chapter 1 off until later in the year when you do observing? </a:t>
            </a:r>
          </a:p>
          <a:p>
            <a:pPr lvl="1">
              <a:buFont typeface="Arial"/>
              <a:buChar char="•"/>
            </a:pPr>
            <a:r>
              <a:rPr lang="en-US" dirty="0" smtClean="0"/>
              <a:t>Revisit the concepts of apparent angles and sizes when you DO some observing?</a:t>
            </a:r>
          </a:p>
          <a:p>
            <a:pPr>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8</a:t>
            </a:fld>
            <a:endParaRPr lang="en-US"/>
          </a:p>
        </p:txBody>
      </p:sp>
    </p:spTree>
    <p:extLst>
      <p:ext uri="{BB962C8B-B14F-4D97-AF65-F5344CB8AC3E}">
        <p14:creationId xmlns:p14="http://schemas.microsoft.com/office/powerpoint/2010/main" val="85490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12</a:t>
            </a:fld>
            <a:endParaRPr lang="en-US"/>
          </a:p>
        </p:txBody>
      </p:sp>
    </p:spTree>
    <p:extLst>
      <p:ext uri="{BB962C8B-B14F-4D97-AF65-F5344CB8AC3E}">
        <p14:creationId xmlns:p14="http://schemas.microsoft.com/office/powerpoint/2010/main" val="305893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See Complete activity on the Word Document supplied in your Support Activities Folder.</a:t>
            </a:r>
            <a:endParaRPr lang="en-US" dirty="0"/>
          </a:p>
        </p:txBody>
      </p:sp>
      <p:sp>
        <p:nvSpPr>
          <p:cNvPr id="4" name="Slide Number Placeholder 3"/>
          <p:cNvSpPr>
            <a:spLocks noGrp="1"/>
          </p:cNvSpPr>
          <p:nvPr>
            <p:ph type="sldNum" sz="quarter" idx="10"/>
          </p:nvPr>
        </p:nvSpPr>
        <p:spPr/>
        <p:txBody>
          <a:bodyPr/>
          <a:lstStyle/>
          <a:p>
            <a:fld id="{5171F1CF-6947-F047-B4EF-771FD8A608B7}" type="slidenum">
              <a:rPr lang="en-US" smtClean="0"/>
              <a:t>16</a:t>
            </a:fld>
            <a:endParaRPr lang="en-US"/>
          </a:p>
        </p:txBody>
      </p:sp>
    </p:spTree>
    <p:extLst>
      <p:ext uri="{BB962C8B-B14F-4D97-AF65-F5344CB8AC3E}">
        <p14:creationId xmlns:p14="http://schemas.microsoft.com/office/powerpoint/2010/main" val="94178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6/11/14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
        <p:nvSpPr>
          <p:cNvPr id="10" name="Text Placeholder 9"/>
          <p:cNvSpPr>
            <a:spLocks noGrp="1"/>
          </p:cNvSpPr>
          <p:nvPr>
            <p:ph type="body" sz="quarter" idx="14"/>
          </p:nvPr>
        </p:nvSpPr>
        <p:spPr>
          <a:xfrm>
            <a:off x="563880" y="304800"/>
            <a:ext cx="4846320" cy="381000"/>
          </a:xfrm>
        </p:spPr>
        <p:txBody>
          <a:bodyPr bIns="0" anchor="b" anchorCtr="0">
            <a:noAutofit/>
          </a:bodyPr>
          <a:lstStyle>
            <a:lvl1pPr marL="0" indent="0">
              <a:buNone/>
              <a:defRPr sz="2400" b="1" cap="all" baseline="0"/>
            </a:lvl1pPr>
            <a:lvl2pPr marL="228600" indent="0">
              <a:buNone/>
              <a:defRPr sz="2400" b="1"/>
            </a:lvl2pPr>
            <a:lvl3pPr marL="457200" indent="0">
              <a:buNone/>
              <a:defRPr sz="2400" b="1"/>
            </a:lvl3pPr>
            <a:lvl4pPr marL="685800" indent="0">
              <a:buNone/>
              <a:defRPr sz="2400" b="1"/>
            </a:lvl4pPr>
            <a:lvl5pPr marL="914400" indent="0">
              <a:buNone/>
              <a:defRPr sz="2400" b="1"/>
            </a:lvl5pPr>
          </a:lstStyle>
          <a:p>
            <a:pPr lvl="0"/>
            <a:r>
              <a:rPr lang="en-US" smtClean="0"/>
              <a:t>Click to edit Master text styles</a:t>
            </a:r>
          </a:p>
        </p:txBody>
      </p:sp>
      <p:sp>
        <p:nvSpPr>
          <p:cNvPr id="13" name="Text Placeholder 12"/>
          <p:cNvSpPr>
            <a:spLocks noGrp="1"/>
          </p:cNvSpPr>
          <p:nvPr>
            <p:ph type="body" sz="quarter" idx="15"/>
          </p:nvPr>
        </p:nvSpPr>
        <p:spPr>
          <a:xfrm>
            <a:off x="563880" y="701040"/>
            <a:ext cx="4846320" cy="685800"/>
          </a:xfrm>
        </p:spPr>
        <p:txBody>
          <a:bodyPr tIns="0">
            <a:noAutofit/>
          </a:bodyPr>
          <a:lstStyle>
            <a:lvl1pPr marL="0" indent="0">
              <a:spcBef>
                <a:spcPts val="0"/>
              </a:spcBef>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smtClean="0"/>
              <a:t>Click to edit Master text styles</a:t>
            </a:r>
          </a:p>
        </p:txBody>
      </p:sp>
      <p:sp>
        <p:nvSpPr>
          <p:cNvPr id="15" name="Picture Placeholder 14"/>
          <p:cNvSpPr>
            <a:spLocks noGrp="1"/>
          </p:cNvSpPr>
          <p:nvPr>
            <p:ph type="pic" sz="quarter" idx="16" hasCustomPrompt="1"/>
          </p:nvPr>
        </p:nvSpPr>
        <p:spPr>
          <a:xfrm>
            <a:off x="5867400" y="533400"/>
            <a:ext cx="2438400" cy="2031326"/>
          </a:xfrm>
          <a:ln>
            <a:solidFill>
              <a:schemeClr val="bg1"/>
            </a:solidFill>
          </a:ln>
        </p:spPr>
        <p:txBody>
          <a:bodyPr tIns="91440"/>
          <a:lstStyle>
            <a:lvl1pPr marL="0" indent="0" algn="ctr">
              <a:buFontTx/>
              <a:buNone/>
              <a:defRPr baseline="0"/>
            </a:lvl1pPr>
          </a:lstStyle>
          <a:p>
            <a:r>
              <a:rPr lang="en-US" dirty="0" smtClean="0"/>
              <a:t>[Click to insert Logo / Brand Image]</a:t>
            </a:r>
            <a:endParaRPr lang="en-US" dirty="0"/>
          </a:p>
        </p:txBody>
      </p:sp>
      <p:sp>
        <p:nvSpPr>
          <p:cNvPr id="17" name="Text Placeholder 16"/>
          <p:cNvSpPr>
            <a:spLocks noGrp="1"/>
          </p:cNvSpPr>
          <p:nvPr>
            <p:ph type="body" sz="quarter" idx="17" hasCustomPrompt="1"/>
          </p:nvPr>
        </p:nvSpPr>
        <p:spPr>
          <a:xfrm>
            <a:off x="3581400" y="2819401"/>
            <a:ext cx="5257800" cy="3505199"/>
          </a:xfrm>
        </p:spPr>
        <p:txBody>
          <a:bodyPr>
            <a:normAutofit/>
          </a:bodyPr>
          <a:lstStyle>
            <a:lvl1pPr>
              <a:defRPr sz="1800" baseline="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smtClean="0"/>
              <a:t>[insert your bio or company information]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3" hasCustomPrompt="1"/>
          </p:nvPr>
        </p:nvSpPr>
        <p:spPr>
          <a:xfrm>
            <a:off x="676690" y="1642472"/>
            <a:ext cx="2483254" cy="3234328"/>
          </a:xfrm>
          <a:ln w="228600" cap="sq" cmpd="sng">
            <a:noFill/>
            <a:miter lim="800000"/>
          </a:ln>
        </p:spPr>
        <p:txBody>
          <a:bodyPr tIns="274320"/>
          <a:lstStyle>
            <a:lvl1pPr marL="0" indent="0" algn="ctr">
              <a:buFontTx/>
              <a:buNone/>
              <a:defRPr/>
            </a:lvl1pPr>
          </a:lstStyle>
          <a:p>
            <a:r>
              <a:rPr lang="en-US" dirty="0" smtClean="0"/>
              <a:t>[Click icon to insert photo]</a:t>
            </a:r>
            <a:endParaRPr lang="en-US" dirty="0"/>
          </a:p>
        </p:txBody>
      </p:sp>
    </p:spTree>
    <p:extLst>
      <p:ext uri="{BB962C8B-B14F-4D97-AF65-F5344CB8AC3E}">
        <p14:creationId xmlns:p14="http://schemas.microsoft.com/office/powerpoint/2010/main" val="2896156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585913"/>
            <a:ext cx="4038600" cy="4724400"/>
          </a:xfrm>
        </p:spPr>
        <p:txBody>
          <a:bodyPr/>
          <a:lstStyle/>
          <a:p>
            <a:endParaRPr lang="en-US"/>
          </a:p>
        </p:txBody>
      </p:sp>
      <p:sp>
        <p:nvSpPr>
          <p:cNvPr id="4" name="Text Placeholder 3"/>
          <p:cNvSpPr>
            <a:spLocks noGrp="1"/>
          </p:cNvSpPr>
          <p:nvPr>
            <p:ph type="body" sz="half" idx="2"/>
          </p:nvPr>
        </p:nvSpPr>
        <p:spPr>
          <a:xfrm>
            <a:off x="4648200" y="1585913"/>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478713" y="6513513"/>
            <a:ext cx="2133600" cy="244475"/>
          </a:xfrm>
        </p:spPr>
        <p:txBody>
          <a:bodyPr/>
          <a:lstStyle>
            <a:lvl1pPr>
              <a:defRPr/>
            </a:lvl1pPr>
          </a:lstStyle>
          <a:p>
            <a:fld id="{BF8B55B0-3864-0941-BA36-0DF0527419CE}" type="datetime13">
              <a:rPr lang="en-US"/>
              <a:pPr/>
              <a:t>8:00:16 AM</a:t>
            </a:fld>
            <a:endParaRPr lang="en-US"/>
          </a:p>
        </p:txBody>
      </p:sp>
      <p:sp>
        <p:nvSpPr>
          <p:cNvPr id="6" name="Footer Placeholder 5"/>
          <p:cNvSpPr>
            <a:spLocks noGrp="1"/>
          </p:cNvSpPr>
          <p:nvPr>
            <p:ph type="ftr" sz="quarter" idx="11"/>
          </p:nvPr>
        </p:nvSpPr>
        <p:spPr>
          <a:xfrm>
            <a:off x="2286000" y="6629400"/>
            <a:ext cx="4876800" cy="228600"/>
          </a:xfrm>
        </p:spPr>
        <p:txBody>
          <a:bodyPr/>
          <a:lstStyle>
            <a:lvl1pPr>
              <a:defRPr/>
            </a:lvl1pPr>
          </a:lstStyle>
          <a:p>
            <a:endParaRPr lang="en-US"/>
          </a:p>
        </p:txBody>
      </p:sp>
      <p:sp>
        <p:nvSpPr>
          <p:cNvPr id="7" name="Slide Number Placeholder 6"/>
          <p:cNvSpPr>
            <a:spLocks noGrp="1"/>
          </p:cNvSpPr>
          <p:nvPr>
            <p:ph type="sldNum" sz="quarter" idx="12"/>
          </p:nvPr>
        </p:nvSpPr>
        <p:spPr>
          <a:xfrm>
            <a:off x="0" y="6553200"/>
            <a:ext cx="1524000" cy="304800"/>
          </a:xfrm>
        </p:spPr>
        <p:txBody>
          <a:bodyPr/>
          <a:lstStyle>
            <a:lvl1pPr>
              <a:defRPr/>
            </a:lvl1pPr>
          </a:lstStyle>
          <a:p>
            <a:fld id="{3D01FB18-3DB9-FC42-A512-DE3760E7FC3F}" type="slidenum">
              <a:rPr lang="en-US"/>
              <a:pPr/>
              <a:t>‹#›</a:t>
            </a:fld>
            <a:endParaRPr lang="en-US"/>
          </a:p>
        </p:txBody>
      </p:sp>
    </p:spTree>
    <p:extLst>
      <p:ext uri="{BB962C8B-B14F-4D97-AF65-F5344CB8AC3E}">
        <p14:creationId xmlns:p14="http://schemas.microsoft.com/office/powerpoint/2010/main" val="279100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3458295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53361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71107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92515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61702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941632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723916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021925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952668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38820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030491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043923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FA84A37A-AFC2-4A01-80A1-FC20F2C0D5BB}"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
        <p:nvSpPr>
          <p:cNvPr id="10" name="Text Placeholder 9"/>
          <p:cNvSpPr>
            <a:spLocks noGrp="1"/>
          </p:cNvSpPr>
          <p:nvPr>
            <p:ph type="body" sz="quarter" idx="14"/>
          </p:nvPr>
        </p:nvSpPr>
        <p:spPr>
          <a:xfrm>
            <a:off x="563880" y="304800"/>
            <a:ext cx="4846320" cy="381000"/>
          </a:xfrm>
        </p:spPr>
        <p:txBody>
          <a:bodyPr bIns="0" anchor="b" anchorCtr="0">
            <a:noAutofit/>
          </a:bodyPr>
          <a:lstStyle>
            <a:lvl1pPr marL="0" indent="0">
              <a:buNone/>
              <a:defRPr sz="2400" b="1" cap="all" baseline="0"/>
            </a:lvl1pPr>
            <a:lvl2pPr marL="228600" indent="0">
              <a:buNone/>
              <a:defRPr sz="2400" b="1"/>
            </a:lvl2pPr>
            <a:lvl3pPr marL="457200" indent="0">
              <a:buNone/>
              <a:defRPr sz="2400" b="1"/>
            </a:lvl3pPr>
            <a:lvl4pPr marL="685800" indent="0">
              <a:buNone/>
              <a:defRPr sz="2400" b="1"/>
            </a:lvl4pPr>
            <a:lvl5pPr marL="914400" indent="0">
              <a:buNone/>
              <a:defRPr sz="2400" b="1"/>
            </a:lvl5pPr>
          </a:lstStyle>
          <a:p>
            <a:pPr lvl="0"/>
            <a:r>
              <a:rPr lang="en-US" smtClean="0"/>
              <a:t>Click to edit Master text styles</a:t>
            </a:r>
          </a:p>
        </p:txBody>
      </p:sp>
      <p:sp>
        <p:nvSpPr>
          <p:cNvPr id="13" name="Text Placeholder 12"/>
          <p:cNvSpPr>
            <a:spLocks noGrp="1"/>
          </p:cNvSpPr>
          <p:nvPr>
            <p:ph type="body" sz="quarter" idx="15"/>
          </p:nvPr>
        </p:nvSpPr>
        <p:spPr>
          <a:xfrm>
            <a:off x="563880" y="701040"/>
            <a:ext cx="4846320" cy="685800"/>
          </a:xfrm>
        </p:spPr>
        <p:txBody>
          <a:bodyPr tIns="0">
            <a:noAutofit/>
          </a:bodyPr>
          <a:lstStyle>
            <a:lvl1pPr marL="0" indent="0">
              <a:spcBef>
                <a:spcPts val="0"/>
              </a:spcBef>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smtClean="0"/>
              <a:t>Click to edit Master text styles</a:t>
            </a:r>
          </a:p>
        </p:txBody>
      </p:sp>
      <p:sp>
        <p:nvSpPr>
          <p:cNvPr id="15" name="Picture Placeholder 14"/>
          <p:cNvSpPr>
            <a:spLocks noGrp="1"/>
          </p:cNvSpPr>
          <p:nvPr>
            <p:ph type="pic" sz="quarter" idx="16" hasCustomPrompt="1"/>
          </p:nvPr>
        </p:nvSpPr>
        <p:spPr>
          <a:xfrm>
            <a:off x="5867400" y="533400"/>
            <a:ext cx="2438400" cy="2031326"/>
          </a:xfrm>
          <a:ln>
            <a:solidFill>
              <a:schemeClr val="bg1"/>
            </a:solidFill>
          </a:ln>
        </p:spPr>
        <p:txBody>
          <a:bodyPr tIns="91440"/>
          <a:lstStyle>
            <a:lvl1pPr marL="0" indent="0" algn="ctr">
              <a:buFontTx/>
              <a:buNone/>
              <a:defRPr baseline="0"/>
            </a:lvl1pPr>
          </a:lstStyle>
          <a:p>
            <a:r>
              <a:rPr lang="en-US" dirty="0" smtClean="0"/>
              <a:t>[Click to insert Logo / Brand Image]</a:t>
            </a:r>
            <a:endParaRPr lang="en-US" dirty="0"/>
          </a:p>
        </p:txBody>
      </p:sp>
      <p:sp>
        <p:nvSpPr>
          <p:cNvPr id="17" name="Text Placeholder 16"/>
          <p:cNvSpPr>
            <a:spLocks noGrp="1"/>
          </p:cNvSpPr>
          <p:nvPr>
            <p:ph type="body" sz="quarter" idx="17" hasCustomPrompt="1"/>
          </p:nvPr>
        </p:nvSpPr>
        <p:spPr>
          <a:xfrm>
            <a:off x="3581400" y="2819401"/>
            <a:ext cx="5257800" cy="3505199"/>
          </a:xfrm>
        </p:spPr>
        <p:txBody>
          <a:bodyPr>
            <a:normAutofit/>
          </a:bodyPr>
          <a:lstStyle>
            <a:lvl1pPr>
              <a:defRPr sz="1800" baseline="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smtClean="0"/>
              <a:t>[insert your bio or company information]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3" hasCustomPrompt="1"/>
          </p:nvPr>
        </p:nvSpPr>
        <p:spPr>
          <a:xfrm>
            <a:off x="676690" y="1642472"/>
            <a:ext cx="2483254" cy="3234328"/>
          </a:xfrm>
          <a:ln w="228600" cap="sq" cmpd="sng">
            <a:noFill/>
            <a:miter lim="800000"/>
          </a:ln>
        </p:spPr>
        <p:txBody>
          <a:bodyPr tIns="274320"/>
          <a:lstStyle>
            <a:lvl1pPr marL="0" indent="0" algn="ctr">
              <a:buFontTx/>
              <a:buNone/>
              <a:defRPr/>
            </a:lvl1pPr>
          </a:lstStyle>
          <a:p>
            <a:r>
              <a:rPr lang="en-US" dirty="0" smtClean="0"/>
              <a:t>[Click icon to insert photo]</a:t>
            </a:r>
            <a:endParaRPr lang="en-US" dirty="0"/>
          </a:p>
        </p:txBody>
      </p:sp>
    </p:spTree>
    <p:extLst>
      <p:ext uri="{BB962C8B-B14F-4D97-AF65-F5344CB8AC3E}">
        <p14:creationId xmlns:p14="http://schemas.microsoft.com/office/powerpoint/2010/main" val="1119731421"/>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585913"/>
            <a:ext cx="4038600" cy="4724400"/>
          </a:xfrm>
        </p:spPr>
        <p:txBody>
          <a:bodyPr/>
          <a:lstStyle/>
          <a:p>
            <a:endParaRPr lang="en-US"/>
          </a:p>
        </p:txBody>
      </p:sp>
      <p:sp>
        <p:nvSpPr>
          <p:cNvPr id="4" name="Text Placeholder 3"/>
          <p:cNvSpPr>
            <a:spLocks noGrp="1"/>
          </p:cNvSpPr>
          <p:nvPr>
            <p:ph type="body" sz="half" idx="2"/>
          </p:nvPr>
        </p:nvSpPr>
        <p:spPr>
          <a:xfrm>
            <a:off x="4648200" y="1585913"/>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478713" y="6513513"/>
            <a:ext cx="2133600" cy="244475"/>
          </a:xfrm>
        </p:spPr>
        <p:txBody>
          <a:bodyPr/>
          <a:lstStyle>
            <a:lvl1pPr>
              <a:defRPr/>
            </a:lvl1pPr>
          </a:lstStyle>
          <a:p>
            <a:fld id="{BF8B55B0-3864-0941-BA36-0DF0527419CE}" type="datetime13">
              <a:rPr lang="en-US">
                <a:solidFill>
                  <a:srgbClr val="FFFFFF">
                    <a:tint val="75000"/>
                  </a:srgbClr>
                </a:solidFill>
                <a:latin typeface="Candara"/>
              </a:rPr>
              <a:pPr/>
              <a:t>8:00:16 AM</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a:xfrm>
            <a:off x="2286000" y="6629400"/>
            <a:ext cx="4876800" cy="228600"/>
          </a:xfrm>
        </p:spPr>
        <p:txBody>
          <a:bodyPr/>
          <a:lstStyle>
            <a:lvl1pPr>
              <a:defRPr/>
            </a:lvl1p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a:xfrm>
            <a:off x="0" y="6553200"/>
            <a:ext cx="1524000" cy="304800"/>
          </a:xfrm>
        </p:spPr>
        <p:txBody>
          <a:bodyPr/>
          <a:lstStyle>
            <a:lvl1pPr>
              <a:defRPr/>
            </a:lvl1pPr>
          </a:lstStyle>
          <a:p>
            <a:fld id="{3D01FB18-3DB9-FC42-A512-DE3760E7FC3F}" type="slidenum">
              <a:rPr lang="en-US">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97516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6/11/14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6/11/14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6/11/14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6/11/14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6/11/14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6"/>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6/11/14</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6"/>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solidFill>
                  <a:srgbClr val="FFFFFF">
                    <a:tint val="75000"/>
                  </a:srgbClr>
                </a:solidFill>
                <a:latin typeface="Candara"/>
              </a:rPr>
              <a:pPr/>
              <a:t>6/11/14</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163655784"/>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0.png"/><Relationship Id="rId1" Type="http://schemas.microsoft.com/office/2007/relationships/media" Target="file://localhost/Users/jayballauer/Desktop/Math%20in%20Astronomy%20Workshop/Support%20images/Jupiter_complete_rotation___December_2012_highres_muxed.mp4" TargetMode="External"/><Relationship Id="rId2" Type="http://schemas.openxmlformats.org/officeDocument/2006/relationships/video" Target="file://localhost/Users/jayballauer/Desktop/Math%20in%20Astronomy%20Workshop/Support%20images/Jupiter_complete_rotation___December_2012_highres_muxed.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5" Type="http://schemas.openxmlformats.org/officeDocument/2006/relationships/image" Target="../media/image27.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hyperlink" Target="file://localhost/Users/jayballauer/Desktop/Math%20in%20Astronomy%20Workshop/Support%20Activities/inverse-square-law-activity.pdf" TargetMode="External"/><Relationship Id="rId4" Type="http://schemas.openxmlformats.org/officeDocument/2006/relationships/hyperlink" Target="file://localhost/Users/jayballauer/Desktop/Math%20in%20Astronomy%20Workshop/Support%20Activities/LightLawv3.pdf" TargetMode="External"/><Relationship Id="rId1" Type="http://schemas.openxmlformats.org/officeDocument/2006/relationships/slideLayout" Target="../slideLayouts/slideLayout2.xml"/><Relationship Id="rId2" Type="http://schemas.openxmlformats.org/officeDocument/2006/relationships/hyperlink" Target="file://localhost/Users/jayballauer/Desktop/Math%20in%20Astronomy%20Workshop/Support%20Activities/NASA_Inverse_Square_Law_of_Light.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hyperlink" Target="http://www.wolframalpha.com/input/?i=drake+equation" TargetMode="External"/><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35.png"/><Relationship Id="rId1" Type="http://schemas.microsoft.com/office/2007/relationships/media" Target="../media/media1.mp4"/><Relationship Id="rId2" Type="http://schemas.openxmlformats.org/officeDocument/2006/relationships/video" Target="../media/media1.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file://localhost/Users/jayballauer/Desktop/Math%20in%20Astronomy%20Workshop/13_H_alpha_and_Our_Sun.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llaboutastro.com" TargetMode="External"/><Relationship Id="rId3"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messenger-education.org/teachers/teacher_index.php" TargetMode="External"/><Relationship Id="rId4" Type="http://schemas.openxmlformats.org/officeDocument/2006/relationships/hyperlink" Target="http://www.google.com/url?sa=t&amp;rct=j&amp;q=activity%20using%20polar%20coordinates%20with%20stars&amp;source=web&amp;cd=7&amp;ved=0CFEQFjAG&amp;url=http://stars.eng.usf.edu/1%5B1%5D.1%20Earth%20and%20Space%20Sunshine%20State%20Standards%20Geometric%20Concepts_Souheil%20and%20Wandaliz.ppt&amp;ei=7FKXU7SuLsSOyATE7oDYBA&amp;usg=AFQjCNEKcIItxUicfy6tUN3e0OlFPK4e5A&amp;sig2=UET4SvSb1BHATf2l-N_l4A&amp;bvm=bv.68693194,d.cGU" TargetMode="External"/><Relationship Id="rId5" Type="http://schemas.openxmlformats.org/officeDocument/2006/relationships/hyperlink" Target="http://www.astronomynotes.com" TargetMode="External"/><Relationship Id="rId1" Type="http://schemas.openxmlformats.org/officeDocument/2006/relationships/slideLayout" Target="../slideLayouts/slideLayout2.xml"/><Relationship Id="rId2" Type="http://schemas.openxmlformats.org/officeDocument/2006/relationships/hyperlink" Target="http://spacemath.gsfc.nasa.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ayballauer@misdmail.org" TargetMode="External"/><Relationship Id="rId3" Type="http://schemas.openxmlformats.org/officeDocument/2006/relationships/hyperlink" Target="http://www.allaboutastro.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Math in Astronomy</a:t>
            </a:r>
            <a:endParaRPr lang="en-US" dirty="0"/>
          </a:p>
        </p:txBody>
      </p:sp>
      <p:sp>
        <p:nvSpPr>
          <p:cNvPr id="3" name="Subtitle 2"/>
          <p:cNvSpPr>
            <a:spLocks noGrp="1"/>
          </p:cNvSpPr>
          <p:nvPr>
            <p:ph type="subTitle" idx="1"/>
          </p:nvPr>
        </p:nvSpPr>
        <p:spPr/>
        <p:txBody>
          <a:bodyPr/>
          <a:lstStyle/>
          <a:p>
            <a:r>
              <a:rPr lang="en-US" dirty="0" smtClean="0"/>
              <a:t>June 2014 Workshops – Jay Ballauer – Lake Ridge HS</a:t>
            </a:r>
            <a:endParaRPr lang="en-US" dirty="0"/>
          </a:p>
        </p:txBody>
      </p:sp>
      <p:pic>
        <p:nvPicPr>
          <p:cNvPr id="8" name="Picture 7" descr="2182476_orig.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rot="5400000">
            <a:off x="2470689" y="-521606"/>
            <a:ext cx="4121013" cy="5485541"/>
          </a:xfrm>
          <a:prstGeom prst="rect">
            <a:avLst/>
          </a:prstGeom>
          <a:effectLst>
            <a:outerShdw blurRad="152400" dist="317500" dir="5400000" sx="90000" sy="-19000" rotWithShape="0">
              <a:prstClr val="black">
                <a:alpha val="15000"/>
              </a:prstClr>
            </a:outerShdw>
            <a:reflection blurRad="6350" stA="50000" endA="300" endPos="55500" dist="101600" dir="5400000" sy="-100000" algn="bl" rotWithShape="0"/>
          </a:effectLst>
          <a:scene3d>
            <a:camera prst="obliqueTopLeft">
              <a:rot lat="0" lon="0" rev="0"/>
            </a:camera>
            <a:lightRig rig="threePt" dir="t"/>
          </a:scene3d>
          <a:sp3d>
            <a:bevelT/>
          </a:sp3d>
        </p:spPr>
      </p:pic>
      <p:sp>
        <p:nvSpPr>
          <p:cNvPr id="9" name="TextBox 8"/>
          <p:cNvSpPr txBox="1"/>
          <p:nvPr/>
        </p:nvSpPr>
        <p:spPr>
          <a:xfrm>
            <a:off x="5162700" y="3018675"/>
            <a:ext cx="184666" cy="369332"/>
          </a:xfrm>
          <a:prstGeom prst="rect">
            <a:avLst/>
          </a:prstGeom>
          <a:noFill/>
        </p:spPr>
        <p:txBody>
          <a:bodyPr wrap="none" rtlCol="0">
            <a:spAutoFit/>
          </a:bodyPr>
          <a:lstStyle/>
          <a:p>
            <a:endParaRPr lang="en-US" dirty="0"/>
          </a:p>
        </p:txBody>
      </p:sp>
      <p:pic>
        <p:nvPicPr>
          <p:cNvPr id="11" name="Picture 10" descr="sign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919" y="3758033"/>
            <a:ext cx="1138105" cy="397108"/>
          </a:xfrm>
          <a:prstGeom prst="rect">
            <a:avLst/>
          </a:prstGeom>
        </p:spPr>
      </p:pic>
    </p:spTree>
    <p:extLst>
      <p:ext uri="{BB962C8B-B14F-4D97-AF65-F5344CB8AC3E}">
        <p14:creationId xmlns:p14="http://schemas.microsoft.com/office/powerpoint/2010/main" val="90960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92022"/>
          </a:xfrm>
        </p:spPr>
        <p:txBody>
          <a:bodyPr/>
          <a:lstStyle/>
          <a:p>
            <a:r>
              <a:rPr lang="en-US" sz="4400" dirty="0" smtClean="0"/>
              <a:t>Units of Measure</a:t>
            </a:r>
            <a:endParaRPr lang="en-US" sz="4400" dirty="0"/>
          </a:p>
        </p:txBody>
      </p:sp>
      <p:sp>
        <p:nvSpPr>
          <p:cNvPr id="3" name="Content Placeholder 2"/>
          <p:cNvSpPr>
            <a:spLocks noGrp="1"/>
          </p:cNvSpPr>
          <p:nvPr>
            <p:ph idx="1"/>
          </p:nvPr>
        </p:nvSpPr>
        <p:spPr>
          <a:xfrm>
            <a:off x="779462" y="1023186"/>
            <a:ext cx="7987489" cy="5464349"/>
          </a:xfrm>
        </p:spPr>
        <p:txBody>
          <a:bodyPr numCol="2">
            <a:normAutofit/>
          </a:bodyPr>
          <a:lstStyle/>
          <a:p>
            <a:r>
              <a:rPr lang="en-US" sz="2000" dirty="0" smtClean="0"/>
              <a:t>Students in math classes have a poor understanding of units of measure.  Whereas we can teach them to convert from one measure to another, we can’t always get students to picture them in reality.  You can help!  </a:t>
            </a:r>
            <a:endParaRPr lang="en-US" sz="2000" dirty="0"/>
          </a:p>
          <a:p>
            <a:r>
              <a:rPr lang="en-US" sz="2000" dirty="0" smtClean="0"/>
              <a:t>Small-world measures:</a:t>
            </a:r>
          </a:p>
          <a:p>
            <a:pPr lvl="2"/>
            <a:r>
              <a:rPr lang="en-US" sz="1800" dirty="0" smtClean="0"/>
              <a:t>Microns, Angstroms, and Nanometers are often used interchangeably when dealing with light frequencies.  </a:t>
            </a:r>
          </a:p>
          <a:p>
            <a:pPr lvl="2"/>
            <a:r>
              <a:rPr lang="en-US" sz="1800" dirty="0" smtClean="0"/>
              <a:t>On assignments where a student must give an answer in these units, may I suggest that you require BOTH nanometers and angstroms?   </a:t>
            </a:r>
          </a:p>
          <a:p>
            <a:pPr lvl="2"/>
            <a:r>
              <a:rPr lang="en-US" sz="1800" dirty="0" smtClean="0"/>
              <a:t>The more they see these in reality, the less confused they will be in their math class. </a:t>
            </a:r>
          </a:p>
          <a:p>
            <a:r>
              <a:rPr lang="en-US" sz="2000" dirty="0" smtClean="0"/>
              <a:t>Big-world measures: </a:t>
            </a:r>
          </a:p>
          <a:p>
            <a:pPr lvl="2"/>
            <a:r>
              <a:rPr lang="en-US" sz="1800" dirty="0" smtClean="0"/>
              <a:t>Astronomical Units, Parsecs, light-years</a:t>
            </a:r>
          </a:p>
          <a:p>
            <a:pPr lvl="2"/>
            <a:r>
              <a:rPr lang="en-US" sz="1800" dirty="0" smtClean="0"/>
              <a:t>These aren’t used in a math classroom</a:t>
            </a:r>
            <a:endParaRPr lang="en-US" sz="1800" dirty="0"/>
          </a:p>
          <a:p>
            <a:r>
              <a:rPr lang="en-US" sz="2000" dirty="0" smtClean="0"/>
              <a:t>Angular measures:</a:t>
            </a:r>
          </a:p>
          <a:p>
            <a:pPr lvl="2"/>
            <a:r>
              <a:rPr lang="en-US" sz="1800" dirty="0" smtClean="0"/>
              <a:t>Degrees and Radians</a:t>
            </a:r>
          </a:p>
          <a:p>
            <a:pPr lvl="2"/>
            <a:r>
              <a:rPr lang="en-US" sz="1800" dirty="0" smtClean="0"/>
              <a:t>Critical in </a:t>
            </a:r>
            <a:r>
              <a:rPr lang="en-US" sz="1800" dirty="0" err="1" smtClean="0"/>
              <a:t>PreCalculus</a:t>
            </a:r>
            <a:endParaRPr lang="en-US" sz="1800" dirty="0" smtClean="0"/>
          </a:p>
        </p:txBody>
      </p:sp>
    </p:spTree>
    <p:extLst>
      <p:ext uri="{BB962C8B-B14F-4D97-AF65-F5344CB8AC3E}">
        <p14:creationId xmlns:p14="http://schemas.microsoft.com/office/powerpoint/2010/main" val="200611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smtClean="0"/>
              <a:t>Coordinate Systems</a:t>
            </a:r>
            <a:endParaRPr lang="en-US" dirty="0"/>
          </a:p>
        </p:txBody>
      </p:sp>
      <p:sp>
        <p:nvSpPr>
          <p:cNvPr id="83971" name="Rectangle 3"/>
          <p:cNvSpPr>
            <a:spLocks noGrp="1" noChangeArrowheads="1"/>
          </p:cNvSpPr>
          <p:nvPr>
            <p:ph type="body" idx="1"/>
          </p:nvPr>
        </p:nvSpPr>
        <p:spPr>
          <a:xfrm>
            <a:off x="457200" y="1628775"/>
            <a:ext cx="8686800" cy="4724400"/>
          </a:xfrm>
        </p:spPr>
        <p:txBody>
          <a:bodyPr>
            <a:normAutofit/>
          </a:bodyPr>
          <a:lstStyle/>
          <a:p>
            <a:pPr>
              <a:buFont typeface="Arial"/>
              <a:buChar char="•"/>
            </a:pPr>
            <a:r>
              <a:rPr lang="en-US" dirty="0"/>
              <a:t>Every </a:t>
            </a:r>
            <a:r>
              <a:rPr lang="en-US" dirty="0" smtClean="0"/>
              <a:t>object, on earth or in space, can be named from a reference “origin”</a:t>
            </a:r>
          </a:p>
          <a:p>
            <a:pPr>
              <a:buFont typeface="Arial"/>
              <a:buChar char="•"/>
            </a:pPr>
            <a:r>
              <a:rPr lang="en-US" dirty="0" smtClean="0"/>
              <a:t>In space, this science is known as </a:t>
            </a:r>
            <a:r>
              <a:rPr lang="en-US" i="1" u="sng" dirty="0" smtClean="0"/>
              <a:t>astrometry</a:t>
            </a:r>
            <a:endParaRPr lang="en-US" i="1" u="sng" dirty="0"/>
          </a:p>
          <a:p>
            <a:pPr>
              <a:buFont typeface="Arial"/>
              <a:buChar char="•"/>
            </a:pPr>
            <a:r>
              <a:rPr lang="en-US" dirty="0"/>
              <a:t>There are 2 different </a:t>
            </a:r>
            <a:r>
              <a:rPr lang="en-US" dirty="0" smtClean="0"/>
              <a:t>type of coordinate systems used in high school mathematics: </a:t>
            </a:r>
          </a:p>
          <a:p>
            <a:pPr lvl="5">
              <a:buFont typeface="Arial"/>
              <a:buChar char="•"/>
            </a:pPr>
            <a:r>
              <a:rPr lang="en-US" sz="2000" dirty="0" smtClean="0"/>
              <a:t>Cartesian graphs (Euclidian geometry)</a:t>
            </a:r>
          </a:p>
          <a:p>
            <a:pPr lvl="5">
              <a:buFont typeface="Arial"/>
              <a:buChar char="•"/>
            </a:pPr>
            <a:r>
              <a:rPr lang="en-US" sz="2000" dirty="0" smtClean="0"/>
              <a:t>Polar graphs  (latitude/longitude; Rt. Ascension/Dec)</a:t>
            </a:r>
            <a:endParaRPr lang="en-US" sz="2000" dirty="0"/>
          </a:p>
          <a:p>
            <a:pPr marL="515937" indent="-457200">
              <a:buFont typeface="Arial"/>
              <a:buChar char="•"/>
            </a:pPr>
            <a:r>
              <a:rPr lang="en-US" sz="2600" dirty="0" smtClean="0"/>
              <a:t>The following activities support “More Precisely 1-2” in your </a:t>
            </a:r>
            <a:r>
              <a:rPr lang="en-US" sz="2600" dirty="0" err="1" smtClean="0"/>
              <a:t>Chaisson</a:t>
            </a:r>
            <a:r>
              <a:rPr lang="en-US" sz="2600" dirty="0" smtClean="0"/>
              <a:t> text.</a:t>
            </a:r>
          </a:p>
        </p:txBody>
      </p:sp>
    </p:spTree>
    <p:extLst>
      <p:ext uri="{BB962C8B-B14F-4D97-AF65-F5344CB8AC3E}">
        <p14:creationId xmlns:p14="http://schemas.microsoft.com/office/powerpoint/2010/main" val="195259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t>Cartesian </a:t>
            </a:r>
            <a:r>
              <a:rPr lang="en-US" dirty="0" smtClean="0"/>
              <a:t>reference</a:t>
            </a:r>
            <a:endParaRPr lang="en-US" dirty="0"/>
          </a:p>
        </p:txBody>
      </p:sp>
      <p:pic>
        <p:nvPicPr>
          <p:cNvPr id="84997" name="Picture 5" descr="cart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692" y="2004992"/>
            <a:ext cx="3352800" cy="3306763"/>
          </a:xfrm>
          <a:prstGeom prst="rect">
            <a:avLst/>
          </a:prstGeom>
          <a:solidFill>
            <a:schemeClr val="tx1"/>
          </a:solidFill>
        </p:spPr>
      </p:pic>
      <p:pic>
        <p:nvPicPr>
          <p:cNvPr id="84999" name="Picture 7" descr="cart_f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2004992"/>
            <a:ext cx="3581400" cy="3133725"/>
          </a:xfrm>
          <a:prstGeom prst="rect">
            <a:avLst/>
          </a:prstGeom>
          <a:solidFill>
            <a:schemeClr val="tx1"/>
          </a:solidFill>
        </p:spPr>
      </p:pic>
      <p:sp>
        <p:nvSpPr>
          <p:cNvPr id="85000" name="Text Box 8"/>
          <p:cNvSpPr txBox="1">
            <a:spLocks noChangeArrowheads="1"/>
          </p:cNvSpPr>
          <p:nvPr/>
        </p:nvSpPr>
        <p:spPr bwMode="auto">
          <a:xfrm>
            <a:off x="1749425" y="5381469"/>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dirty="0">
                <a:latin typeface="Times New Roman" charset="0"/>
              </a:rPr>
              <a:t>In 2-D</a:t>
            </a:r>
          </a:p>
        </p:txBody>
      </p:sp>
      <p:sp>
        <p:nvSpPr>
          <p:cNvPr id="85001" name="Text Box 9"/>
          <p:cNvSpPr txBox="1">
            <a:spLocks noChangeArrowheads="1"/>
          </p:cNvSpPr>
          <p:nvPr/>
        </p:nvSpPr>
        <p:spPr bwMode="auto">
          <a:xfrm>
            <a:off x="6176963" y="5387181"/>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dirty="0">
                <a:latin typeface="Times New Roman" charset="0"/>
              </a:rPr>
              <a:t>In 3-D</a:t>
            </a:r>
          </a:p>
        </p:txBody>
      </p:sp>
    </p:spTree>
    <p:extLst>
      <p:ext uri="{BB962C8B-B14F-4D97-AF65-F5344CB8AC3E}">
        <p14:creationId xmlns:p14="http://schemas.microsoft.com/office/powerpoint/2010/main" val="200453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199" y="346075"/>
            <a:ext cx="8229600" cy="1143000"/>
          </a:xfrm>
        </p:spPr>
        <p:txBody>
          <a:bodyPr/>
          <a:lstStyle/>
          <a:p>
            <a:r>
              <a:rPr lang="en-US" sz="5400" dirty="0" smtClean="0"/>
              <a:t>Cartesian System Activity 1</a:t>
            </a:r>
            <a:endParaRPr lang="en-US" sz="5400" dirty="0"/>
          </a:p>
        </p:txBody>
      </p:sp>
      <p:sp>
        <p:nvSpPr>
          <p:cNvPr id="104451" name="Rectangle 3"/>
          <p:cNvSpPr>
            <a:spLocks noGrp="1" noChangeArrowheads="1"/>
          </p:cNvSpPr>
          <p:nvPr>
            <p:ph type="body" idx="1"/>
          </p:nvPr>
        </p:nvSpPr>
        <p:spPr>
          <a:xfrm>
            <a:off x="457199" y="1495728"/>
            <a:ext cx="8415338" cy="1492100"/>
          </a:xfrm>
        </p:spPr>
        <p:txBody>
          <a:bodyPr/>
          <a:lstStyle/>
          <a:p>
            <a:r>
              <a:rPr lang="en-US" dirty="0"/>
              <a:t>Using the provided reference frame and strings, find the Cartesian coordinates of different objects in the room</a:t>
            </a:r>
          </a:p>
        </p:txBody>
      </p:sp>
      <p:sp>
        <p:nvSpPr>
          <p:cNvPr id="104453" name="WordArt 5"/>
          <p:cNvSpPr>
            <a:spLocks noChangeArrowheads="1" noChangeShapeType="1" noTextEdit="1"/>
          </p:cNvSpPr>
          <p:nvPr/>
        </p:nvSpPr>
        <p:spPr bwMode="auto">
          <a:xfrm>
            <a:off x="179388" y="180975"/>
            <a:ext cx="2108200" cy="582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en-US" sz="3600" kern="10" dirty="0">
              <a:ln w="9525">
                <a:solidFill>
                  <a:srgbClr val="000000"/>
                </a:solidFill>
                <a:round/>
                <a:headEnd/>
                <a:tailEnd/>
              </a:ln>
              <a:solidFill>
                <a:srgbClr val="993300"/>
              </a:solidFill>
              <a:latin typeface="Berlin Sans FB Demi"/>
              <a:ea typeface="Berlin Sans FB Demi"/>
              <a:cs typeface="Berlin Sans FB Demi"/>
            </a:endParaRPr>
          </a:p>
        </p:txBody>
      </p:sp>
      <p:graphicFrame>
        <p:nvGraphicFramePr>
          <p:cNvPr id="6" name="Group 48"/>
          <p:cNvGraphicFramePr>
            <a:graphicFrameLocks/>
          </p:cNvGraphicFramePr>
          <p:nvPr>
            <p:extLst>
              <p:ext uri="{D42A27DB-BD31-4B8C-83A1-F6EECF244321}">
                <p14:modId xmlns:p14="http://schemas.microsoft.com/office/powerpoint/2010/main" val="2783696264"/>
              </p:ext>
            </p:extLst>
          </p:nvPr>
        </p:nvGraphicFramePr>
        <p:xfrm>
          <a:off x="457200" y="3199856"/>
          <a:ext cx="8229599" cy="3187754"/>
        </p:xfrm>
        <a:graphic>
          <a:graphicData uri="http://schemas.openxmlformats.org/drawingml/2006/table">
            <a:tbl>
              <a:tblPr/>
              <a:tblGrid>
                <a:gridCol w="1517661"/>
                <a:gridCol w="2101378"/>
                <a:gridCol w="2301282"/>
                <a:gridCol w="2309278"/>
              </a:tblGrid>
              <a:tr h="673107">
                <a:tc rowSpan="2">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dirty="0" smtClean="0">
                          <a:ln>
                            <a:noFill/>
                          </a:ln>
                          <a:solidFill>
                            <a:schemeClr val="tx1"/>
                          </a:solidFill>
                          <a:effectLst/>
                          <a:latin typeface="Arial" charset="0"/>
                          <a:ea typeface="ＭＳ Ｐゴシック" charset="0"/>
                        </a:rPr>
                        <a:t>Data Sheet</a:t>
                      </a:r>
                      <a:endParaRPr kumimoji="0" lang="en-US" sz="2800" b="0" i="0" u="none" strike="noStrike" cap="none" normalizeH="0" baseline="0" dirty="0">
                        <a:ln>
                          <a:noFill/>
                        </a:ln>
                        <a:solidFill>
                          <a:schemeClr val="tx1"/>
                        </a:solidFill>
                        <a:effectLst/>
                        <a:latin typeface="Arial" charset="0"/>
                        <a:ea typeface="ＭＳ Ｐゴシック" charset="0"/>
                      </a:endParaRPr>
                    </a:p>
                  </a:txBody>
                  <a:tcPr marT="91440" marB="914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gridSpan="3">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Cartesian Coordinates</a:t>
                      </a:r>
                    </a:p>
                  </a:txBody>
                  <a:tcPr marT="91440" marB="914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r h="725659">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x</a:t>
                      </a: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a:ln>
                            <a:noFill/>
                          </a:ln>
                          <a:solidFill>
                            <a:schemeClr val="tx1"/>
                          </a:solidFill>
                          <a:effectLst/>
                          <a:latin typeface="Arial" charset="0"/>
                          <a:ea typeface="ＭＳ Ｐゴシック" charset="0"/>
                        </a:rPr>
                        <a:t>y</a:t>
                      </a: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z</a:t>
                      </a:r>
                    </a:p>
                  </a:txBody>
                  <a:tcPr marT="91440" marB="914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94494">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Object1</a:t>
                      </a:r>
                    </a:p>
                  </a:txBody>
                  <a:tcPr marT="91440" marB="914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endParaRPr kumimoji="0" lang="en-US" sz="2800" b="0" i="0" u="none" strike="noStrike" cap="none" normalizeH="0" baseline="0">
                        <a:ln>
                          <a:noFill/>
                        </a:ln>
                        <a:solidFill>
                          <a:schemeClr val="tx1"/>
                        </a:solidFill>
                        <a:effectLst/>
                        <a:latin typeface="Arial" charset="0"/>
                        <a:ea typeface="ＭＳ Ｐゴシック" charset="0"/>
                      </a:endParaRP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endParaRP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endParaRPr kumimoji="0" lang="en-US" sz="2800" b="0" i="0" u="none" strike="noStrike" cap="none" normalizeH="0" baseline="0">
                        <a:ln>
                          <a:noFill/>
                        </a:ln>
                        <a:solidFill>
                          <a:schemeClr val="tx1"/>
                        </a:solidFill>
                        <a:effectLst/>
                        <a:latin typeface="Arial" charset="0"/>
                        <a:ea typeface="ＭＳ Ｐゴシック" charset="0"/>
                      </a:endParaRPr>
                    </a:p>
                  </a:txBody>
                  <a:tcPr marT="91440" marB="914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4494">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r>
                        <a:rPr kumimoji="0" lang="en-US" sz="2800" b="0" i="0" u="none" strike="noStrike" cap="none" normalizeH="0" baseline="0">
                          <a:ln>
                            <a:noFill/>
                          </a:ln>
                          <a:solidFill>
                            <a:schemeClr val="tx1"/>
                          </a:solidFill>
                          <a:effectLst/>
                          <a:latin typeface="Arial" charset="0"/>
                          <a:ea typeface="ＭＳ Ｐゴシック" charset="0"/>
                        </a:rPr>
                        <a:t>Object2</a:t>
                      </a:r>
                    </a:p>
                  </a:txBody>
                  <a:tcPr marT="91440" marB="914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endParaRPr kumimoji="0" lang="en-US" sz="2800" b="0" i="0" u="none" strike="noStrike" cap="none" normalizeH="0" baseline="0">
                        <a:ln>
                          <a:noFill/>
                        </a:ln>
                        <a:solidFill>
                          <a:schemeClr val="tx1"/>
                        </a:solidFill>
                        <a:effectLst/>
                        <a:latin typeface="Arial" charset="0"/>
                        <a:ea typeface="ＭＳ Ｐゴシック" charset="0"/>
                      </a:endParaRP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endParaRP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endParaRPr>
                    </a:p>
                  </a:txBody>
                  <a:tcPr marT="91440" marB="914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714560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187325"/>
            <a:ext cx="8229600" cy="1143000"/>
          </a:xfrm>
        </p:spPr>
        <p:txBody>
          <a:bodyPr/>
          <a:lstStyle/>
          <a:p>
            <a:r>
              <a:rPr lang="en-US" dirty="0"/>
              <a:t>Polar </a:t>
            </a:r>
            <a:r>
              <a:rPr lang="en-US" dirty="0" smtClean="0"/>
              <a:t>reference</a:t>
            </a:r>
            <a:endParaRPr lang="en-US" dirty="0"/>
          </a:p>
        </p:txBody>
      </p:sp>
      <p:pic>
        <p:nvPicPr>
          <p:cNvPr id="87045" name="Picture 5" descr="polar_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476375"/>
            <a:ext cx="3429000" cy="3000375"/>
          </a:xfrm>
          <a:prstGeom prst="rect">
            <a:avLst/>
          </a:prstGeom>
          <a:solidFill>
            <a:schemeClr val="tx1"/>
          </a:solidFill>
        </p:spPr>
      </p:pic>
      <p:pic>
        <p:nvPicPr>
          <p:cNvPr id="87047" name="Picture 7" descr="polar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400175"/>
            <a:ext cx="3124200" cy="3081338"/>
          </a:xfrm>
          <a:prstGeom prst="rect">
            <a:avLst/>
          </a:prstGeom>
          <a:solidFill>
            <a:schemeClr val="tx1"/>
          </a:solidFill>
        </p:spPr>
      </p:pic>
      <p:sp>
        <p:nvSpPr>
          <p:cNvPr id="87048" name="Text Box 8"/>
          <p:cNvSpPr txBox="1">
            <a:spLocks noChangeArrowheads="1"/>
          </p:cNvSpPr>
          <p:nvPr/>
        </p:nvSpPr>
        <p:spPr bwMode="auto">
          <a:xfrm>
            <a:off x="1212296" y="4752975"/>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dirty="0">
                <a:latin typeface="Times New Roman" charset="0"/>
              </a:rPr>
              <a:t>In 2-D cylindrical</a:t>
            </a:r>
          </a:p>
        </p:txBody>
      </p:sp>
      <p:sp>
        <p:nvSpPr>
          <p:cNvPr id="87049" name="Text Box 9"/>
          <p:cNvSpPr txBox="1">
            <a:spLocks noChangeArrowheads="1"/>
          </p:cNvSpPr>
          <p:nvPr/>
        </p:nvSpPr>
        <p:spPr bwMode="auto">
          <a:xfrm>
            <a:off x="5229225" y="4744098"/>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dirty="0">
                <a:latin typeface="Times New Roman" charset="0"/>
              </a:rPr>
              <a:t>In 3-D spherical</a:t>
            </a:r>
          </a:p>
        </p:txBody>
      </p:sp>
    </p:spTree>
    <p:extLst>
      <p:ext uri="{BB962C8B-B14F-4D97-AF65-F5344CB8AC3E}">
        <p14:creationId xmlns:p14="http://schemas.microsoft.com/office/powerpoint/2010/main" val="23583167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dirty="0" smtClean="0"/>
              <a:t>Earth Science</a:t>
            </a:r>
            <a:endParaRPr lang="en-US" dirty="0"/>
          </a:p>
        </p:txBody>
      </p:sp>
      <p:sp>
        <p:nvSpPr>
          <p:cNvPr id="158724" name="Rectangle 4"/>
          <p:cNvSpPr>
            <a:spLocks noGrp="1" noChangeArrowheads="1"/>
          </p:cNvSpPr>
          <p:nvPr>
            <p:ph type="body" sz="half" idx="2"/>
          </p:nvPr>
        </p:nvSpPr>
        <p:spPr>
          <a:xfrm>
            <a:off x="5341198" y="1570038"/>
            <a:ext cx="3548348" cy="4343400"/>
          </a:xfrm>
        </p:spPr>
        <p:txBody>
          <a:bodyPr>
            <a:normAutofit/>
          </a:bodyPr>
          <a:lstStyle/>
          <a:p>
            <a:pPr marL="0" indent="0">
              <a:lnSpc>
                <a:spcPct val="90000"/>
              </a:lnSpc>
              <a:buNone/>
            </a:pPr>
            <a:r>
              <a:rPr lang="en-US" dirty="0"/>
              <a:t>You can see in this case how it is easier to use polar coordinates rather than Cartesian because the length is the same and all we have to do is vary the angle instead of measuring the x and y for each point on the mantle surface.</a:t>
            </a:r>
          </a:p>
        </p:txBody>
      </p:sp>
      <p:grpSp>
        <p:nvGrpSpPr>
          <p:cNvPr id="158725" name="Group 5"/>
          <p:cNvGrpSpPr>
            <a:grpSpLocks/>
          </p:cNvGrpSpPr>
          <p:nvPr/>
        </p:nvGrpSpPr>
        <p:grpSpPr bwMode="auto">
          <a:xfrm>
            <a:off x="457200" y="1463519"/>
            <a:ext cx="5919560" cy="5075238"/>
            <a:chOff x="1152" y="1152"/>
            <a:chExt cx="3600" cy="2943"/>
          </a:xfrm>
        </p:grpSpPr>
        <p:pic>
          <p:nvPicPr>
            <p:cNvPr id="158726" name="Picture 6" descr="earthf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1676"/>
              <a:ext cx="2714" cy="2299"/>
            </a:xfrm>
            <a:prstGeom prst="rect">
              <a:avLst/>
            </a:prstGeom>
            <a:noFill/>
            <a:extLst>
              <a:ext uri="{909E8E84-426E-40dd-AFC4-6F175D3DCCD1}">
                <a14:hiddenFill xmlns:a14="http://schemas.microsoft.com/office/drawing/2010/main">
                  <a:solidFill>
                    <a:srgbClr val="FFFFFF"/>
                  </a:solidFill>
                </a14:hiddenFill>
              </a:ext>
            </a:extLst>
          </p:spPr>
        </p:pic>
        <p:sp>
          <p:nvSpPr>
            <p:cNvPr id="158727" name="Line 7"/>
            <p:cNvSpPr>
              <a:spLocks noChangeShapeType="1"/>
            </p:cNvSpPr>
            <p:nvPr/>
          </p:nvSpPr>
          <p:spPr bwMode="auto">
            <a:xfrm>
              <a:off x="1540" y="3927"/>
              <a:ext cx="271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8728" name="Line 8"/>
            <p:cNvSpPr>
              <a:spLocks noChangeShapeType="1"/>
            </p:cNvSpPr>
            <p:nvPr/>
          </p:nvSpPr>
          <p:spPr bwMode="auto">
            <a:xfrm flipV="1">
              <a:off x="1540" y="1361"/>
              <a:ext cx="0" cy="251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8729" name="Line 9"/>
            <p:cNvSpPr>
              <a:spLocks noChangeShapeType="1"/>
            </p:cNvSpPr>
            <p:nvPr/>
          </p:nvSpPr>
          <p:spPr bwMode="auto">
            <a:xfrm flipV="1">
              <a:off x="1540" y="2356"/>
              <a:ext cx="1218" cy="15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8730" name="Freeform 10"/>
            <p:cNvSpPr>
              <a:spLocks/>
            </p:cNvSpPr>
            <p:nvPr/>
          </p:nvSpPr>
          <p:spPr bwMode="auto">
            <a:xfrm>
              <a:off x="2204" y="3090"/>
              <a:ext cx="416" cy="837"/>
            </a:xfrm>
            <a:custGeom>
              <a:avLst/>
              <a:gdLst>
                <a:gd name="T0" fmla="*/ 336 w 360"/>
                <a:gd name="T1" fmla="*/ 768 h 768"/>
                <a:gd name="T2" fmla="*/ 336 w 360"/>
                <a:gd name="T3" fmla="*/ 336 h 768"/>
                <a:gd name="T4" fmla="*/ 192 w 360"/>
                <a:gd name="T5" fmla="*/ 96 h 768"/>
                <a:gd name="T6" fmla="*/ 0 w 360"/>
                <a:gd name="T7" fmla="*/ 0 h 768"/>
              </a:gdLst>
              <a:ahLst/>
              <a:cxnLst>
                <a:cxn ang="0">
                  <a:pos x="T0" y="T1"/>
                </a:cxn>
                <a:cxn ang="0">
                  <a:pos x="T2" y="T3"/>
                </a:cxn>
                <a:cxn ang="0">
                  <a:pos x="T4" y="T5"/>
                </a:cxn>
                <a:cxn ang="0">
                  <a:pos x="T6" y="T7"/>
                </a:cxn>
              </a:cxnLst>
              <a:rect l="0" t="0" r="r" b="b"/>
              <a:pathLst>
                <a:path w="360" h="768">
                  <a:moveTo>
                    <a:pt x="336" y="768"/>
                  </a:moveTo>
                  <a:cubicBezTo>
                    <a:pt x="348" y="608"/>
                    <a:pt x="360" y="448"/>
                    <a:pt x="336" y="336"/>
                  </a:cubicBezTo>
                  <a:cubicBezTo>
                    <a:pt x="312" y="224"/>
                    <a:pt x="248" y="152"/>
                    <a:pt x="192" y="96"/>
                  </a:cubicBezTo>
                  <a:cubicBezTo>
                    <a:pt x="136" y="40"/>
                    <a:pt x="40" y="16"/>
                    <a:pt x="0" y="0"/>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8731" name="Text Box 11"/>
            <p:cNvSpPr txBox="1">
              <a:spLocks noChangeArrowheads="1"/>
            </p:cNvSpPr>
            <p:nvPr/>
          </p:nvSpPr>
          <p:spPr bwMode="auto">
            <a:xfrm>
              <a:off x="4310" y="3718"/>
              <a:ext cx="442"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X</a:t>
              </a:r>
            </a:p>
          </p:txBody>
        </p:sp>
        <p:sp>
          <p:nvSpPr>
            <p:cNvPr id="158732" name="Text Box 12"/>
            <p:cNvSpPr txBox="1">
              <a:spLocks noChangeArrowheads="1"/>
            </p:cNvSpPr>
            <p:nvPr/>
          </p:nvSpPr>
          <p:spPr bwMode="auto">
            <a:xfrm>
              <a:off x="1594" y="1152"/>
              <a:ext cx="444"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Y</a:t>
              </a:r>
            </a:p>
          </p:txBody>
        </p:sp>
        <p:sp>
          <p:nvSpPr>
            <p:cNvPr id="158733" name="Text Box 13"/>
            <p:cNvSpPr txBox="1">
              <a:spLocks noChangeArrowheads="1"/>
            </p:cNvSpPr>
            <p:nvPr/>
          </p:nvSpPr>
          <p:spPr bwMode="auto">
            <a:xfrm>
              <a:off x="2592" y="3311"/>
              <a:ext cx="624"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latin typeface="Times New Roman" charset="0"/>
                </a:rPr>
                <a:t>angle</a:t>
              </a:r>
            </a:p>
          </p:txBody>
        </p:sp>
        <p:sp>
          <p:nvSpPr>
            <p:cNvPr id="158734" name="Text Box 14"/>
            <p:cNvSpPr txBox="1">
              <a:spLocks noChangeArrowheads="1"/>
            </p:cNvSpPr>
            <p:nvPr/>
          </p:nvSpPr>
          <p:spPr bwMode="auto">
            <a:xfrm>
              <a:off x="1824" y="2448"/>
              <a:ext cx="817"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a:latin typeface="Times New Roman" charset="0"/>
                </a:rPr>
                <a:t>length</a:t>
              </a:r>
            </a:p>
          </p:txBody>
        </p:sp>
      </p:grpSp>
    </p:spTree>
    <p:extLst>
      <p:ext uri="{BB962C8B-B14F-4D97-AF65-F5344CB8AC3E}">
        <p14:creationId xmlns:p14="http://schemas.microsoft.com/office/powerpoint/2010/main" val="32068311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74" y="121784"/>
            <a:ext cx="3217099" cy="2133294"/>
          </a:xfrm>
        </p:spPr>
        <p:txBody>
          <a:bodyPr/>
          <a:lstStyle/>
          <a:p>
            <a:r>
              <a:rPr lang="en-US" sz="4000" dirty="0" err="1" smtClean="0"/>
              <a:t>Cornhole</a:t>
            </a:r>
            <a:r>
              <a:rPr lang="en-US" sz="4000" dirty="0" smtClean="0"/>
              <a:t> Coordinates Activity</a:t>
            </a:r>
            <a:endParaRPr lang="en-US" sz="4000" dirty="0"/>
          </a:p>
        </p:txBody>
      </p:sp>
      <p:graphicFrame>
        <p:nvGraphicFramePr>
          <p:cNvPr id="4" name="Object 3"/>
          <p:cNvGraphicFramePr>
            <a:graphicFrameLocks noChangeAspect="1"/>
          </p:cNvGraphicFramePr>
          <p:nvPr>
            <p:extLst>
              <p:ext uri="{D42A27DB-BD31-4B8C-83A1-F6EECF244321}">
                <p14:modId xmlns:p14="http://schemas.microsoft.com/office/powerpoint/2010/main" val="1147649118"/>
              </p:ext>
            </p:extLst>
          </p:nvPr>
        </p:nvGraphicFramePr>
        <p:xfrm>
          <a:off x="4201992" y="178889"/>
          <a:ext cx="4482124" cy="6249585"/>
        </p:xfrm>
        <a:graphic>
          <a:graphicData uri="http://schemas.openxmlformats.org/presentationml/2006/ole">
            <mc:AlternateContent xmlns:mc="http://schemas.openxmlformats.org/markup-compatibility/2006">
              <mc:Choice xmlns:v="urn:schemas-microsoft-com:vml" Requires="v">
                <p:oleObj spid="_x0000_s9412" name="Document" r:id="rId5" imgW="5956300" imgH="8305800" progId="Word.Document.8">
                  <p:embed/>
                </p:oleObj>
              </mc:Choice>
              <mc:Fallback>
                <p:oleObj name="Document" r:id="rId5" imgW="5956300" imgH="8305800" progId="Word.Document.8">
                  <p:embed/>
                  <p:pic>
                    <p:nvPicPr>
                      <p:cNvPr id="0" name=""/>
                      <p:cNvPicPr/>
                      <p:nvPr/>
                    </p:nvPicPr>
                    <p:blipFill>
                      <a:blip r:embed="rId6">
                        <a:alphaModFix/>
                      </a:blip>
                      <a:stretch>
                        <a:fillRect/>
                      </a:stretch>
                    </p:blipFill>
                    <p:spPr>
                      <a:xfrm>
                        <a:off x="4201992" y="178889"/>
                        <a:ext cx="4482124" cy="6249585"/>
                      </a:xfrm>
                      <a:prstGeom prst="rect">
                        <a:avLst/>
                      </a:prstGeom>
                    </p:spPr>
                  </p:pic>
                </p:oleObj>
              </mc:Fallback>
            </mc:AlternateContent>
          </a:graphicData>
        </a:graphic>
      </p:graphicFrame>
      <p:sp>
        <p:nvSpPr>
          <p:cNvPr id="7" name="TextBox 6"/>
          <p:cNvSpPr txBox="1"/>
          <p:nvPr/>
        </p:nvSpPr>
        <p:spPr>
          <a:xfrm>
            <a:off x="634968" y="2614350"/>
            <a:ext cx="3156162" cy="923330"/>
          </a:xfrm>
          <a:prstGeom prst="rect">
            <a:avLst/>
          </a:prstGeom>
          <a:noFill/>
        </p:spPr>
        <p:txBody>
          <a:bodyPr wrap="square" rtlCol="0">
            <a:spAutoFit/>
          </a:bodyPr>
          <a:lstStyle/>
          <a:p>
            <a:pPr marL="285750" indent="-285750">
              <a:buFont typeface="Arial"/>
              <a:buChar char="•"/>
            </a:pPr>
            <a:r>
              <a:rPr lang="en-US" dirty="0" smtClean="0"/>
              <a:t>Fun activity to prepare them for polar coordinate systems!</a:t>
            </a:r>
            <a:endParaRPr lang="en-US" dirty="0"/>
          </a:p>
        </p:txBody>
      </p:sp>
    </p:spTree>
    <p:extLst>
      <p:ext uri="{BB962C8B-B14F-4D97-AF65-F5344CB8AC3E}">
        <p14:creationId xmlns:p14="http://schemas.microsoft.com/office/powerpoint/2010/main" val="8696808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err="1" smtClean="0"/>
              <a:t>Polars</a:t>
            </a:r>
            <a:r>
              <a:rPr lang="en-US" sz="4800" dirty="0" smtClean="0"/>
              <a:t> Activity </a:t>
            </a:r>
            <a:r>
              <a:rPr lang="en-US" sz="4800" dirty="0"/>
              <a:t>2</a:t>
            </a:r>
            <a:endParaRPr lang="en-US" dirty="0"/>
          </a:p>
        </p:txBody>
      </p:sp>
      <p:sp>
        <p:nvSpPr>
          <p:cNvPr id="3" name="Content Placeholder 2"/>
          <p:cNvSpPr>
            <a:spLocks noGrp="1"/>
          </p:cNvSpPr>
          <p:nvPr>
            <p:ph idx="1"/>
          </p:nvPr>
        </p:nvSpPr>
        <p:spPr>
          <a:xfrm>
            <a:off x="443303" y="1527783"/>
            <a:ext cx="8203462" cy="4727982"/>
          </a:xfrm>
        </p:spPr>
        <p:txBody>
          <a:bodyPr/>
          <a:lstStyle/>
          <a:p>
            <a:r>
              <a:rPr lang="en-US" dirty="0" smtClean="0"/>
              <a:t>Use Law of Cosines (polar distance formula) on a photograph to compute angular separation between sky objects based on their (RA, Dec) coordinates.  </a:t>
            </a:r>
          </a:p>
          <a:p>
            <a:endParaRPr lang="en-US" dirty="0"/>
          </a:p>
        </p:txBody>
      </p:sp>
      <p:pic>
        <p:nvPicPr>
          <p:cNvPr id="4" name="Picture 3" descr="Polar distance formul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990" y="2947629"/>
            <a:ext cx="6508375" cy="3662941"/>
          </a:xfrm>
          <a:prstGeom prst="rect">
            <a:avLst/>
          </a:prstGeom>
        </p:spPr>
      </p:pic>
    </p:spTree>
    <p:extLst>
      <p:ext uri="{BB962C8B-B14F-4D97-AF65-F5344CB8AC3E}">
        <p14:creationId xmlns:p14="http://schemas.microsoft.com/office/powerpoint/2010/main" val="11960905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5311" y="532612"/>
            <a:ext cx="3758689" cy="1087554"/>
          </a:xfrm>
        </p:spPr>
        <p:txBody>
          <a:bodyPr/>
          <a:lstStyle/>
          <a:p>
            <a:r>
              <a:rPr lang="en-US" dirty="0" smtClean="0"/>
              <a:t>Activity </a:t>
            </a:r>
            <a:r>
              <a:rPr lang="en-US" sz="3200" dirty="0" smtClean="0"/>
              <a:t>(cont.)</a:t>
            </a:r>
            <a:endParaRPr lang="en-US" sz="3200" dirty="0"/>
          </a:p>
        </p:txBody>
      </p:sp>
      <p:sp>
        <p:nvSpPr>
          <p:cNvPr id="4" name="TextBox 3"/>
          <p:cNvSpPr txBox="1"/>
          <p:nvPr/>
        </p:nvSpPr>
        <p:spPr>
          <a:xfrm>
            <a:off x="4605849" y="5033651"/>
            <a:ext cx="4538151" cy="2092881"/>
          </a:xfrm>
          <a:prstGeom prst="rect">
            <a:avLst/>
          </a:prstGeom>
          <a:noFill/>
        </p:spPr>
        <p:txBody>
          <a:bodyPr wrap="square" rtlCol="0">
            <a:spAutoFit/>
          </a:bodyPr>
          <a:lstStyle/>
          <a:p>
            <a:r>
              <a:rPr lang="en-US" sz="1600" dirty="0" smtClean="0"/>
              <a:t>Find the angular separation (distance between)  M84, M87, and M90 based on their coordinate values below:</a:t>
            </a:r>
          </a:p>
          <a:p>
            <a:endParaRPr lang="en-US" sz="1600" dirty="0" smtClean="0"/>
          </a:p>
          <a:p>
            <a:pPr marL="285750" indent="-285750">
              <a:buFont typeface="Arial"/>
              <a:buChar char="•"/>
            </a:pPr>
            <a:r>
              <a:rPr lang="en-US" sz="1600" dirty="0" smtClean="0"/>
              <a:t>M84   (12</a:t>
            </a:r>
            <a:r>
              <a:rPr lang="en-US" sz="1600" baseline="30000" dirty="0" smtClean="0"/>
              <a:t>h</a:t>
            </a:r>
            <a:r>
              <a:rPr lang="en-US" sz="1600" dirty="0"/>
              <a:t> 25</a:t>
            </a:r>
            <a:r>
              <a:rPr lang="en-US" sz="1600" baseline="30000" dirty="0"/>
              <a:t>m</a:t>
            </a:r>
            <a:r>
              <a:rPr lang="en-US" sz="1600" dirty="0"/>
              <a:t> </a:t>
            </a:r>
            <a:r>
              <a:rPr lang="en-US" sz="1600" dirty="0" smtClean="0"/>
              <a:t>04</a:t>
            </a:r>
            <a:r>
              <a:rPr lang="en-US" sz="1600" baseline="30000" dirty="0" smtClean="0"/>
              <a:t>s </a:t>
            </a:r>
            <a:r>
              <a:rPr lang="en-US" sz="1600" dirty="0" smtClean="0"/>
              <a:t>RA,</a:t>
            </a:r>
            <a:r>
              <a:rPr lang="en-US" sz="1600" baseline="30000" dirty="0" smtClean="0"/>
              <a:t>    </a:t>
            </a:r>
            <a:r>
              <a:rPr lang="en-US" sz="1600" dirty="0" smtClean="0"/>
              <a:t>+</a:t>
            </a:r>
            <a:r>
              <a:rPr lang="en-US" sz="1600" dirty="0"/>
              <a:t>12° </a:t>
            </a:r>
            <a:r>
              <a:rPr lang="en-US" sz="1600" dirty="0" smtClean="0"/>
              <a:t>53’ 13″Dec)</a:t>
            </a:r>
          </a:p>
          <a:p>
            <a:pPr marL="285750" indent="-285750">
              <a:buFont typeface="Arial"/>
              <a:buChar char="•"/>
            </a:pPr>
            <a:r>
              <a:rPr lang="en-US" sz="1600" dirty="0" smtClean="0"/>
              <a:t>M87  (</a:t>
            </a:r>
            <a:r>
              <a:rPr lang="en-US" sz="1600" dirty="0"/>
              <a:t>12</a:t>
            </a:r>
            <a:r>
              <a:rPr lang="en-US" sz="1600" baseline="30000" dirty="0"/>
              <a:t>h</a:t>
            </a:r>
            <a:r>
              <a:rPr lang="en-US" sz="1600" dirty="0"/>
              <a:t> 30</a:t>
            </a:r>
            <a:r>
              <a:rPr lang="en-US" sz="1600" baseline="30000" dirty="0"/>
              <a:t>m</a:t>
            </a:r>
            <a:r>
              <a:rPr lang="en-US" sz="1600" dirty="0"/>
              <a:t> </a:t>
            </a:r>
            <a:r>
              <a:rPr lang="en-US" sz="1600" dirty="0" smtClean="0"/>
              <a:t>49</a:t>
            </a:r>
            <a:r>
              <a:rPr lang="en-US" sz="1600" baseline="30000" dirty="0" smtClean="0"/>
              <a:t>s</a:t>
            </a:r>
            <a:r>
              <a:rPr lang="en-US" sz="1600" dirty="0" smtClean="0"/>
              <a:t> RA,   +</a:t>
            </a:r>
            <a:r>
              <a:rPr lang="en-US" sz="1600" dirty="0"/>
              <a:t>12° </a:t>
            </a:r>
            <a:r>
              <a:rPr lang="en-US" sz="1600" dirty="0" smtClean="0"/>
              <a:t>23’  28″Dec)</a:t>
            </a:r>
            <a:endParaRPr lang="en-US" sz="1600" baseline="30000" dirty="0"/>
          </a:p>
          <a:p>
            <a:pPr marL="285750" indent="-285750">
              <a:buFont typeface="Arial"/>
              <a:buChar char="•"/>
            </a:pPr>
            <a:r>
              <a:rPr lang="en-US" sz="1600" dirty="0" smtClean="0"/>
              <a:t>M91  (</a:t>
            </a:r>
            <a:r>
              <a:rPr lang="en-US" sz="1600" dirty="0"/>
              <a:t>12</a:t>
            </a:r>
            <a:r>
              <a:rPr lang="en-US" sz="1600" baseline="30000" dirty="0"/>
              <a:t>h</a:t>
            </a:r>
            <a:r>
              <a:rPr lang="en-US" sz="1600" dirty="0"/>
              <a:t> 35</a:t>
            </a:r>
            <a:r>
              <a:rPr lang="en-US" sz="1600" baseline="30000" dirty="0"/>
              <a:t>m</a:t>
            </a:r>
            <a:r>
              <a:rPr lang="en-US" sz="1600" dirty="0"/>
              <a:t> </a:t>
            </a:r>
            <a:r>
              <a:rPr lang="en-US" sz="1600" dirty="0" smtClean="0"/>
              <a:t>26</a:t>
            </a:r>
            <a:r>
              <a:rPr lang="en-US" sz="1600" baseline="30000" dirty="0" smtClean="0"/>
              <a:t>s</a:t>
            </a:r>
            <a:r>
              <a:rPr lang="en-US" sz="1600" baseline="30000" dirty="0"/>
              <a:t> </a:t>
            </a:r>
            <a:r>
              <a:rPr lang="en-US" sz="1600" dirty="0" smtClean="0"/>
              <a:t> RA,   +</a:t>
            </a:r>
            <a:r>
              <a:rPr lang="en-US" sz="1600" dirty="0"/>
              <a:t>14° </a:t>
            </a:r>
            <a:r>
              <a:rPr lang="en-US" sz="1600" dirty="0" smtClean="0"/>
              <a:t>29’ 47″Dec)</a:t>
            </a:r>
            <a:endParaRPr lang="en-US" sz="1600" baseline="30000" dirty="0"/>
          </a:p>
          <a:p>
            <a:pPr marL="285750" indent="-285750">
              <a:buFont typeface="Arial"/>
              <a:buChar char="•"/>
            </a:pPr>
            <a:endParaRPr lang="en-US" sz="1600" dirty="0" smtClean="0"/>
          </a:p>
        </p:txBody>
      </p:sp>
      <p:sp>
        <p:nvSpPr>
          <p:cNvPr id="5" name="TextBox 4"/>
          <p:cNvSpPr txBox="1"/>
          <p:nvPr/>
        </p:nvSpPr>
        <p:spPr>
          <a:xfrm>
            <a:off x="186755" y="6441461"/>
            <a:ext cx="4200789" cy="369332"/>
          </a:xfrm>
          <a:prstGeom prst="rect">
            <a:avLst/>
          </a:prstGeom>
          <a:noFill/>
        </p:spPr>
        <p:txBody>
          <a:bodyPr wrap="none" rtlCol="0">
            <a:spAutoFit/>
          </a:bodyPr>
          <a:lstStyle/>
          <a:p>
            <a:r>
              <a:rPr lang="en-US" dirty="0" err="1" smtClean="0"/>
              <a:t>Markarian’s</a:t>
            </a:r>
            <a:r>
              <a:rPr lang="en-US" dirty="0" smtClean="0"/>
              <a:t> Chain in Virgo by Jay Ballauer</a:t>
            </a:r>
            <a:endParaRPr lang="en-US" dirty="0"/>
          </a:p>
        </p:txBody>
      </p:sp>
    </p:spTree>
    <p:extLst>
      <p:ext uri="{BB962C8B-B14F-4D97-AF65-F5344CB8AC3E}">
        <p14:creationId xmlns:p14="http://schemas.microsoft.com/office/powerpoint/2010/main" val="25964161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Sinusoidal Curves: The Lunar Period</a:t>
            </a:r>
            <a:endParaRPr lang="en-US" sz="3600" dirty="0"/>
          </a:p>
        </p:txBody>
      </p:sp>
      <p:sp>
        <p:nvSpPr>
          <p:cNvPr id="3" name="Content Placeholder 2"/>
          <p:cNvSpPr>
            <a:spLocks noGrp="1"/>
          </p:cNvSpPr>
          <p:nvPr>
            <p:ph idx="1"/>
          </p:nvPr>
        </p:nvSpPr>
        <p:spPr/>
        <p:txBody>
          <a:bodyPr/>
          <a:lstStyle/>
          <a:p>
            <a:r>
              <a:rPr lang="en-US" dirty="0" smtClean="0"/>
              <a:t>If we plotted a graph of the lunar period (x) vs. its phase (y), we would produce a trig graph. </a:t>
            </a:r>
          </a:p>
        </p:txBody>
      </p:sp>
      <p:graphicFrame>
        <p:nvGraphicFramePr>
          <p:cNvPr id="4" name="Table 3"/>
          <p:cNvGraphicFramePr>
            <a:graphicFrameLocks noGrp="1"/>
          </p:cNvGraphicFramePr>
          <p:nvPr>
            <p:extLst>
              <p:ext uri="{D42A27DB-BD31-4B8C-83A1-F6EECF244321}">
                <p14:modId xmlns:p14="http://schemas.microsoft.com/office/powerpoint/2010/main" val="1055835056"/>
              </p:ext>
            </p:extLst>
          </p:nvPr>
        </p:nvGraphicFramePr>
        <p:xfrm>
          <a:off x="589094" y="3140124"/>
          <a:ext cx="3450406" cy="3341328"/>
        </p:xfrm>
        <a:graphic>
          <a:graphicData uri="http://schemas.openxmlformats.org/drawingml/2006/table">
            <a:tbl>
              <a:tblPr firstRow="1" bandRow="1">
                <a:tableStyleId>{7E9639D4-E3E2-4D34-9284-5A2195B3D0D7}</a:tableStyleId>
              </a:tblPr>
              <a:tblGrid>
                <a:gridCol w="1725203"/>
                <a:gridCol w="1725203"/>
              </a:tblGrid>
              <a:tr h="543378">
                <a:tc>
                  <a:txBody>
                    <a:bodyPr/>
                    <a:lstStyle/>
                    <a:p>
                      <a:r>
                        <a:rPr lang="en-US" dirty="0" smtClean="0"/>
                        <a:t>Lunar</a:t>
                      </a:r>
                      <a:r>
                        <a:rPr lang="en-US" baseline="0" dirty="0" smtClean="0"/>
                        <a:t> Day</a:t>
                      </a:r>
                      <a:endParaRPr lang="en-US" dirty="0"/>
                    </a:p>
                  </a:txBody>
                  <a:tcPr/>
                </a:tc>
                <a:tc>
                  <a:txBody>
                    <a:bodyPr/>
                    <a:lstStyle/>
                    <a:p>
                      <a:r>
                        <a:rPr lang="en-US" dirty="0" smtClean="0"/>
                        <a:t>Phase</a:t>
                      </a:r>
                      <a:endParaRPr lang="en-US" dirty="0"/>
                    </a:p>
                  </a:txBody>
                  <a:tcPr/>
                </a:tc>
              </a:tr>
              <a:tr h="543378">
                <a:tc>
                  <a:txBody>
                    <a:bodyPr/>
                    <a:lstStyle/>
                    <a:p>
                      <a:r>
                        <a:rPr lang="en-US" dirty="0" smtClean="0"/>
                        <a:t>1</a:t>
                      </a:r>
                    </a:p>
                  </a:txBody>
                  <a:tcPr/>
                </a:tc>
                <a:tc>
                  <a:txBody>
                    <a:bodyPr/>
                    <a:lstStyle/>
                    <a:p>
                      <a:r>
                        <a:rPr lang="en-US" dirty="0" smtClean="0"/>
                        <a:t>100% (Full)</a:t>
                      </a:r>
                      <a:endParaRPr lang="en-US" dirty="0"/>
                    </a:p>
                  </a:txBody>
                  <a:tcPr/>
                </a:tc>
              </a:tr>
              <a:tr h="624438">
                <a:tc>
                  <a:txBody>
                    <a:bodyPr/>
                    <a:lstStyle/>
                    <a:p>
                      <a:r>
                        <a:rPr lang="en-US" dirty="0" smtClean="0"/>
                        <a:t>7</a:t>
                      </a:r>
                      <a:endParaRPr lang="en-US" dirty="0"/>
                    </a:p>
                  </a:txBody>
                  <a:tcPr/>
                </a:tc>
                <a:tc>
                  <a:txBody>
                    <a:bodyPr/>
                    <a:lstStyle/>
                    <a:p>
                      <a:r>
                        <a:rPr lang="en-US" dirty="0" smtClean="0"/>
                        <a:t>50% (waning)</a:t>
                      </a:r>
                      <a:endParaRPr lang="en-US" dirty="0"/>
                    </a:p>
                  </a:txBody>
                  <a:tcPr/>
                </a:tc>
              </a:tr>
              <a:tr h="543378">
                <a:tc>
                  <a:txBody>
                    <a:bodyPr/>
                    <a:lstStyle/>
                    <a:p>
                      <a:r>
                        <a:rPr lang="en-US" dirty="0" smtClean="0"/>
                        <a:t>14</a:t>
                      </a:r>
                      <a:endParaRPr lang="en-US" dirty="0"/>
                    </a:p>
                  </a:txBody>
                  <a:tcPr/>
                </a:tc>
                <a:tc>
                  <a:txBody>
                    <a:bodyPr/>
                    <a:lstStyle/>
                    <a:p>
                      <a:r>
                        <a:rPr lang="en-US" dirty="0" smtClean="0"/>
                        <a:t>0%</a:t>
                      </a:r>
                      <a:r>
                        <a:rPr lang="en-US" baseline="0" dirty="0" smtClean="0"/>
                        <a:t> (New)</a:t>
                      </a:r>
                      <a:endParaRPr lang="en-US" dirty="0"/>
                    </a:p>
                  </a:txBody>
                  <a:tcPr/>
                </a:tc>
              </a:tr>
              <a:tr h="543378">
                <a:tc>
                  <a:txBody>
                    <a:bodyPr/>
                    <a:lstStyle/>
                    <a:p>
                      <a:r>
                        <a:rPr lang="en-US" dirty="0" smtClean="0"/>
                        <a:t>21</a:t>
                      </a:r>
                      <a:endParaRPr lang="en-US" dirty="0"/>
                    </a:p>
                  </a:txBody>
                  <a:tcPr/>
                </a:tc>
                <a:tc>
                  <a:txBody>
                    <a:bodyPr/>
                    <a:lstStyle/>
                    <a:p>
                      <a:r>
                        <a:rPr lang="en-US" dirty="0" smtClean="0"/>
                        <a:t>50%</a:t>
                      </a:r>
                      <a:r>
                        <a:rPr lang="en-US" baseline="0" dirty="0" smtClean="0"/>
                        <a:t> (waxing)</a:t>
                      </a:r>
                      <a:endParaRPr lang="en-US" dirty="0"/>
                    </a:p>
                  </a:txBody>
                  <a:tcPr/>
                </a:tc>
              </a:tr>
              <a:tr h="543378">
                <a:tc>
                  <a:txBody>
                    <a:bodyPr/>
                    <a:lstStyle/>
                    <a:p>
                      <a:r>
                        <a:rPr lang="en-US" dirty="0" smtClean="0"/>
                        <a:t>28</a:t>
                      </a:r>
                      <a:endParaRPr lang="en-US" dirty="0"/>
                    </a:p>
                  </a:txBody>
                  <a:tcPr/>
                </a:tc>
                <a:tc>
                  <a:txBody>
                    <a:bodyPr/>
                    <a:lstStyle/>
                    <a:p>
                      <a:r>
                        <a:rPr lang="en-US" dirty="0" smtClean="0"/>
                        <a:t>100%</a:t>
                      </a:r>
                      <a:r>
                        <a:rPr lang="en-US" baseline="0" dirty="0" smtClean="0"/>
                        <a:t> (Full)</a:t>
                      </a:r>
                      <a:endParaRPr lang="en-US" dirty="0"/>
                    </a:p>
                  </a:txBody>
                  <a:tcPr/>
                </a:tc>
              </a:tr>
            </a:tbl>
          </a:graphicData>
        </a:graphic>
      </p:graphicFrame>
      <p:pic>
        <p:nvPicPr>
          <p:cNvPr id="6" name="Picture 5" descr="moonpha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170" y="3335998"/>
            <a:ext cx="4302371" cy="2500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810014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2957765_orig.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6291" b="-66291"/>
          <a:stretch>
            <a:fillRect/>
          </a:stretch>
        </p:blipFill>
        <p:spPr>
          <a:xfrm>
            <a:off x="783988" y="2796870"/>
            <a:ext cx="4050569" cy="5275687"/>
          </a:xfrm>
          <a:effectLst>
            <a:outerShdw blurRad="76200" dir="13500000" sy="23000" kx="1200000" algn="br" rotWithShape="0">
              <a:prstClr val="black">
                <a:alpha val="20000"/>
              </a:prstClr>
            </a:outerShdw>
            <a:reflection blurRad="6350" stA="52000" endA="300" endPos="35000" dir="5400000" sy="-100000" algn="bl" rotWithShape="0"/>
          </a:effectLst>
          <a:scene3d>
            <a:camera prst="perspectiveContrastingRightFacing"/>
            <a:lightRig rig="threePt" dir="t"/>
          </a:scene3d>
          <a:sp3d>
            <a:bevelT/>
            <a:bevelB/>
          </a:sp3d>
        </p:spPr>
      </p:pic>
      <p:sp>
        <p:nvSpPr>
          <p:cNvPr id="3" name="Text Placeholder 2"/>
          <p:cNvSpPr>
            <a:spLocks noGrp="1"/>
          </p:cNvSpPr>
          <p:nvPr>
            <p:ph type="body" sz="quarter" idx="14"/>
          </p:nvPr>
        </p:nvSpPr>
        <p:spPr/>
        <p:txBody>
          <a:bodyPr/>
          <a:lstStyle/>
          <a:p>
            <a:r>
              <a:rPr lang="en-US" dirty="0" smtClean="0"/>
              <a:t>Jay Ballauer</a:t>
            </a:r>
            <a:endParaRPr lang="en-US" dirty="0"/>
          </a:p>
        </p:txBody>
      </p:sp>
      <p:sp>
        <p:nvSpPr>
          <p:cNvPr id="4" name="Text Placeholder 3"/>
          <p:cNvSpPr>
            <a:spLocks noGrp="1"/>
          </p:cNvSpPr>
          <p:nvPr>
            <p:ph type="body" sz="quarter" idx="15"/>
          </p:nvPr>
        </p:nvSpPr>
        <p:spPr/>
        <p:txBody>
          <a:bodyPr/>
          <a:lstStyle/>
          <a:p>
            <a:r>
              <a:rPr lang="en-US" dirty="0" err="1" smtClean="0"/>
              <a:t>www.allaboutastro.com</a:t>
            </a:r>
            <a:endParaRPr lang="en-US" dirty="0"/>
          </a:p>
        </p:txBody>
      </p:sp>
      <p:pic>
        <p:nvPicPr>
          <p:cNvPr id="7" name="Picture Placeholder 6" descr="4974549_orig.jp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0810" b="-10810"/>
          <a:stretch>
            <a:fillRect/>
          </a:stretch>
        </p:blipFill>
        <p:spPr>
          <a:xfrm>
            <a:off x="5562600" y="359229"/>
            <a:ext cx="2971800" cy="1698171"/>
          </a:xfrm>
          <a:ln>
            <a:noFill/>
          </a:ln>
          <a:effectLst>
            <a:outerShdw blurRad="50800" dist="38100" dir="5400000" algn="t" rotWithShape="0">
              <a:prstClr val="black">
                <a:alpha val="40000"/>
              </a:prstClr>
            </a:outerShdw>
          </a:effectLst>
        </p:spPr>
      </p:pic>
      <p:sp>
        <p:nvSpPr>
          <p:cNvPr id="11" name="Text Placeholder 10"/>
          <p:cNvSpPr>
            <a:spLocks noGrp="1"/>
          </p:cNvSpPr>
          <p:nvPr>
            <p:ph type="body" sz="quarter" idx="17"/>
          </p:nvPr>
        </p:nvSpPr>
        <p:spPr>
          <a:xfrm>
            <a:off x="5105400" y="2286000"/>
            <a:ext cx="3733800" cy="4191001"/>
          </a:xfrm>
        </p:spPr>
        <p:txBody>
          <a:bodyPr>
            <a:normAutofit/>
          </a:bodyPr>
          <a:lstStyle/>
          <a:p>
            <a:pPr marL="0" indent="0" algn="ctr">
              <a:buNone/>
            </a:pPr>
            <a:r>
              <a:rPr lang="en-US" sz="2000" i="1" dirty="0" smtClean="0"/>
              <a:t>Astronomy </a:t>
            </a:r>
            <a:r>
              <a:rPr lang="en-US" sz="2000" b="1" i="1" dirty="0" smtClean="0"/>
              <a:t>Timeline</a:t>
            </a:r>
          </a:p>
          <a:p>
            <a:r>
              <a:rPr lang="en-US" dirty="0" smtClean="0"/>
              <a:t>1997:  Started with Comet </a:t>
            </a:r>
            <a:r>
              <a:rPr lang="en-US" dirty="0"/>
              <a:t>Hale-</a:t>
            </a:r>
            <a:r>
              <a:rPr lang="en-US" dirty="0" smtClean="0"/>
              <a:t>Bopp; brought first scope (10</a:t>
            </a:r>
            <a:r>
              <a:rPr lang="en-US" dirty="0"/>
              <a:t>″ Meade LX-</a:t>
            </a:r>
            <a:r>
              <a:rPr lang="en-US" dirty="0" smtClean="0"/>
              <a:t>50) </a:t>
            </a:r>
          </a:p>
          <a:p>
            <a:r>
              <a:rPr lang="en-US" dirty="0" smtClean="0"/>
              <a:t>1997 – 2000: Mostly visual observing and film imaging</a:t>
            </a:r>
          </a:p>
          <a:p>
            <a:r>
              <a:rPr lang="en-US" dirty="0" smtClean="0"/>
              <a:t>2001 – 2003:  CCD imaging</a:t>
            </a:r>
          </a:p>
          <a:p>
            <a:r>
              <a:rPr lang="en-US" dirty="0" smtClean="0"/>
              <a:t>2004 – 2006: My “Golden </a:t>
            </a:r>
            <a:r>
              <a:rPr lang="en-US" dirty="0"/>
              <a:t>A</a:t>
            </a:r>
            <a:r>
              <a:rPr lang="en-US" dirty="0" smtClean="0"/>
              <a:t>ge”</a:t>
            </a:r>
          </a:p>
          <a:p>
            <a:r>
              <a:rPr lang="en-US" dirty="0" smtClean="0"/>
              <a:t>2007 – present: Private consulting; “Married with Kids” </a:t>
            </a:r>
          </a:p>
          <a:p>
            <a:endParaRPr lang="en-US" dirty="0"/>
          </a:p>
        </p:txBody>
      </p:sp>
      <p:sp>
        <p:nvSpPr>
          <p:cNvPr id="9" name="Text Placeholder 10"/>
          <p:cNvSpPr txBox="1">
            <a:spLocks/>
          </p:cNvSpPr>
          <p:nvPr/>
        </p:nvSpPr>
        <p:spPr>
          <a:xfrm>
            <a:off x="237860" y="1123117"/>
            <a:ext cx="4867539" cy="3049510"/>
          </a:xfrm>
          <a:prstGeom prst="rect">
            <a:avLst/>
          </a:prstGeom>
        </p:spPr>
        <p:txBody>
          <a:bodyPr vert="horz" lIns="91440" tIns="45720" rIns="91440" bIns="45720" rtlCol="0">
            <a:normAutofit fontScale="92500" lnSpcReduction="10000"/>
          </a:bodyPr>
          <a:lstStyle>
            <a:lvl1pPr marL="403225" indent="-403225" algn="l" defTabSz="914400" rtl="0" eaLnBrk="1" latinLnBrk="0" hangingPunct="1">
              <a:spcBef>
                <a:spcPts val="2000"/>
              </a:spcBef>
              <a:buFontTx/>
              <a:buBlip>
                <a:blip r:embed="rId5"/>
              </a:buBlip>
              <a:defRPr sz="1800" b="1" kern="1200" baseline="0">
                <a:solidFill>
                  <a:schemeClr val="tx2"/>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5"/>
              </a:buBlip>
              <a:defRPr sz="1600" b="1" kern="1200">
                <a:solidFill>
                  <a:schemeClr val="tx2"/>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5"/>
              </a:buBlip>
              <a:defRPr sz="1400" b="1" kern="1200">
                <a:solidFill>
                  <a:schemeClr val="tx2"/>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5"/>
              </a:buBlip>
              <a:defRPr sz="1200" b="1" kern="1200">
                <a:solidFill>
                  <a:schemeClr val="tx2"/>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5"/>
              </a:buBlip>
              <a:defRPr sz="1200" b="1" kern="1200">
                <a:solidFill>
                  <a:schemeClr val="tx2"/>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lgn="ctr">
              <a:buFontTx/>
              <a:buNone/>
            </a:pPr>
            <a:r>
              <a:rPr lang="en-US" sz="2000" i="1" dirty="0" smtClean="0"/>
              <a:t>Professional Timeline</a:t>
            </a:r>
          </a:p>
          <a:p>
            <a:r>
              <a:rPr lang="en-US" dirty="0" smtClean="0"/>
              <a:t>1994:  First year as a teacher</a:t>
            </a:r>
          </a:p>
          <a:p>
            <a:r>
              <a:rPr lang="en-US" dirty="0" smtClean="0"/>
              <a:t>2003 – 2007:  First Astronomy Director at 3RF (Three Rivers </a:t>
            </a:r>
            <a:r>
              <a:rPr lang="en-US" dirty="0" err="1" smtClean="0"/>
              <a:t>Foundaton</a:t>
            </a:r>
            <a:r>
              <a:rPr lang="en-US" dirty="0" smtClean="0"/>
              <a:t>) near Crowell, TX</a:t>
            </a:r>
          </a:p>
          <a:p>
            <a:r>
              <a:rPr lang="en-US" dirty="0" smtClean="0"/>
              <a:t>Summer 2010: Hired at Mansfield Legacy High School to teach mathematics</a:t>
            </a:r>
          </a:p>
          <a:p>
            <a:r>
              <a:rPr lang="en-US" dirty="0" smtClean="0"/>
              <a:t>Summer 2012: Became a Lake Ridge High Schools founding teacher</a:t>
            </a:r>
          </a:p>
          <a:p>
            <a:endParaRPr lang="en-US" dirty="0"/>
          </a:p>
        </p:txBody>
      </p:sp>
    </p:spTree>
    <p:extLst>
      <p:ext uri="{BB962C8B-B14F-4D97-AF65-F5344CB8AC3E}">
        <p14:creationId xmlns:p14="http://schemas.microsoft.com/office/powerpoint/2010/main" val="212697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Trigonometry: Apparent Diameter </a:t>
            </a:r>
            <a:r>
              <a:rPr lang="en-US" sz="2400" dirty="0" smtClean="0"/>
              <a:t>(More Precisely 1-3)</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Damian Peach is today’s foremost planetary imager.   </a:t>
            </a:r>
          </a:p>
          <a:p>
            <a:r>
              <a:rPr lang="en-US" dirty="0" smtClean="0"/>
              <a:t>Jupiter, at opposition, is 50” (arc seconds) in diameter. </a:t>
            </a:r>
          </a:p>
          <a:p>
            <a:r>
              <a:rPr lang="en-US" dirty="0" smtClean="0"/>
              <a:t>An arc second is 1/3600 of a degree</a:t>
            </a:r>
          </a:p>
          <a:p>
            <a:r>
              <a:rPr lang="en-US" dirty="0"/>
              <a:t>O</a:t>
            </a:r>
            <a:r>
              <a:rPr lang="en-US" dirty="0" smtClean="0"/>
              <a:t>ur moon is 34 arc minutes at maximum perigee, or .6 arc degrees.</a:t>
            </a:r>
          </a:p>
          <a:p>
            <a:r>
              <a:rPr lang="en-US" dirty="0" smtClean="0"/>
              <a:t>How many Jupiter apparent diameters can fit across the moon’s equator?</a:t>
            </a:r>
            <a:endParaRPr lang="en-US" dirty="0"/>
          </a:p>
        </p:txBody>
      </p:sp>
      <p:pic>
        <p:nvPicPr>
          <p:cNvPr id="5" name="Jupiter_complete_rotation___December_2012_highres_muxed.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504282" y="2207259"/>
            <a:ext cx="4369882" cy="3276682"/>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933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57" y="530012"/>
            <a:ext cx="4981371" cy="844871"/>
          </a:xfrm>
        </p:spPr>
        <p:txBody>
          <a:bodyPr/>
          <a:lstStyle/>
          <a:p>
            <a:r>
              <a:rPr lang="en-US" dirty="0" smtClean="0"/>
              <a:t>Activity </a:t>
            </a:r>
            <a:r>
              <a:rPr lang="en-US" sz="2800" dirty="0" smtClean="0"/>
              <a:t>(cont.)</a:t>
            </a:r>
            <a:endParaRPr lang="en-US" sz="2800" dirty="0"/>
          </a:p>
        </p:txBody>
      </p:sp>
      <p:pic>
        <p:nvPicPr>
          <p:cNvPr id="5" name="Content Placeholder 4" descr="300px-Comparison_angular_diameter_solar_system.png"/>
          <p:cNvPicPr>
            <a:picLocks noGrp="1" noChangeAspect="1"/>
          </p:cNvPicPr>
          <p:nvPr>
            <p:ph idx="1"/>
          </p:nvPr>
        </p:nvPicPr>
        <p:blipFill>
          <a:blip r:embed="rId3">
            <a:extLst>
              <a:ext uri="{28A0092B-C50C-407E-A947-70E740481C1C}">
                <a14:useLocalDpi xmlns:a14="http://schemas.microsoft.com/office/drawing/2010/main" val="0"/>
              </a:ext>
            </a:extLst>
          </a:blip>
          <a:srcRect l="5161" r="5161"/>
          <a:stretch>
            <a:fillRect/>
          </a:stretch>
        </p:blipFill>
        <p:spPr>
          <a:xfrm>
            <a:off x="779463" y="1852963"/>
            <a:ext cx="3544887" cy="3952875"/>
          </a:xfrm>
        </p:spPr>
      </p:pic>
      <p:sp>
        <p:nvSpPr>
          <p:cNvPr id="6" name="TextBox 5"/>
          <p:cNvSpPr txBox="1"/>
          <p:nvPr/>
        </p:nvSpPr>
        <p:spPr>
          <a:xfrm>
            <a:off x="4626811" y="111042"/>
            <a:ext cx="4339525" cy="6186310"/>
          </a:xfrm>
          <a:prstGeom prst="rect">
            <a:avLst/>
          </a:prstGeom>
          <a:noFill/>
        </p:spPr>
        <p:txBody>
          <a:bodyPr wrap="square" rtlCol="0">
            <a:spAutoFit/>
          </a:bodyPr>
          <a:lstStyle/>
          <a:p>
            <a:pPr marL="285750" indent="-285750">
              <a:buFont typeface="Arial"/>
              <a:buChar char="•"/>
            </a:pPr>
            <a:r>
              <a:rPr lang="en-US" dirty="0" smtClean="0"/>
              <a:t>In 2003, Mars approached earth opposition as its closest distance in 60,000 years.  </a:t>
            </a:r>
          </a:p>
          <a:p>
            <a:pPr marL="285750" indent="-285750">
              <a:buFont typeface="Arial"/>
              <a:buChar char="•"/>
            </a:pPr>
            <a:r>
              <a:rPr lang="en-US" dirty="0" smtClean="0"/>
              <a:t>Since that time, the Internet is the source of the “Mars </a:t>
            </a:r>
            <a:r>
              <a:rPr lang="en-US" dirty="0"/>
              <a:t>H</a:t>
            </a:r>
            <a:r>
              <a:rPr lang="en-US" dirty="0" smtClean="0"/>
              <a:t>oax,” whereas at every opposition we learn that Mars will appear in the sky as the moon!  </a:t>
            </a:r>
          </a:p>
          <a:p>
            <a:pPr marL="285750" indent="-285750">
              <a:buFont typeface="Arial"/>
              <a:buChar char="•"/>
            </a:pPr>
            <a:r>
              <a:rPr lang="en-US" dirty="0" smtClean="0"/>
              <a:t>Using Mars’ apparent diameter at its maximum opposition, compute the number of Mars apparent diameters that fit across the moon’s equator.</a:t>
            </a:r>
          </a:p>
          <a:p>
            <a:pPr marL="285750" indent="-285750">
              <a:buFont typeface="Arial"/>
              <a:buChar char="•"/>
            </a:pPr>
            <a:r>
              <a:rPr lang="en-US" dirty="0" smtClean="0"/>
              <a:t>How far must you be from a basketball </a:t>
            </a:r>
            <a:r>
              <a:rPr lang="en-US" dirty="0"/>
              <a:t>and softball </a:t>
            </a:r>
            <a:r>
              <a:rPr lang="en-US" dirty="0" smtClean="0"/>
              <a:t>to model the apparent size of Mars and the moon respectively?</a:t>
            </a:r>
          </a:p>
          <a:p>
            <a:pPr marL="742950" lvl="1" indent="-285750">
              <a:buFont typeface="Arial"/>
              <a:buChar char="•"/>
            </a:pPr>
            <a:r>
              <a:rPr lang="en-US" dirty="0" smtClean="0"/>
              <a:t>Easy math:  Use the formula for apparent diameter.</a:t>
            </a:r>
            <a:br>
              <a:rPr lang="en-US" dirty="0" smtClean="0"/>
            </a:br>
            <a:r>
              <a:rPr lang="en-US" dirty="0" smtClean="0"/>
              <a:t/>
            </a:r>
            <a:br>
              <a:rPr lang="en-US" dirty="0" smtClean="0"/>
            </a:br>
            <a:endParaRPr lang="en-US" dirty="0" smtClean="0"/>
          </a:p>
          <a:p>
            <a:pPr marL="742950" lvl="1" indent="-285750">
              <a:buFont typeface="Arial"/>
              <a:buChar char="•"/>
            </a:pPr>
            <a:r>
              <a:rPr lang="en-US" dirty="0" smtClean="0"/>
              <a:t>Complex math: Rewrite the formula below in terms of apparent diameter to solve the problem.</a:t>
            </a:r>
            <a:endParaRPr lang="en-US" dirty="0"/>
          </a:p>
        </p:txBody>
      </p:sp>
      <p:pic>
        <p:nvPicPr>
          <p:cNvPr id="7" name="Picture 6" descr="apparentdiameterformul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085" y="5996795"/>
            <a:ext cx="1701800" cy="647700"/>
          </a:xfrm>
          <a:prstGeom prst="rect">
            <a:avLst/>
          </a:prstGeom>
          <a:solidFill>
            <a:schemeClr val="tx1"/>
          </a:solidFill>
        </p:spPr>
      </p:pic>
      <p:pic>
        <p:nvPicPr>
          <p:cNvPr id="8" name="Picture 7" descr="Apparentdiameterformula1.png"/>
          <p:cNvPicPr>
            <a:picLocks noChangeAspect="1"/>
          </p:cNvPicPr>
          <p:nvPr/>
        </p:nvPicPr>
        <p:blipFill rotWithShape="1">
          <a:blip r:embed="rId5">
            <a:extLst>
              <a:ext uri="{28A0092B-C50C-407E-A947-70E740481C1C}">
                <a14:useLocalDpi xmlns:a14="http://schemas.microsoft.com/office/drawing/2010/main" val="0"/>
              </a:ext>
            </a:extLst>
          </a:blip>
          <a:srcRect r="1851"/>
          <a:stretch/>
        </p:blipFill>
        <p:spPr>
          <a:xfrm>
            <a:off x="5727700" y="4654776"/>
            <a:ext cx="2281076" cy="317500"/>
          </a:xfrm>
          <a:prstGeom prst="rect">
            <a:avLst/>
          </a:prstGeom>
          <a:solidFill>
            <a:schemeClr val="tx1"/>
          </a:solidFill>
        </p:spPr>
      </p:pic>
    </p:spTree>
    <p:extLst>
      <p:ext uri="{BB962C8B-B14F-4D97-AF65-F5344CB8AC3E}">
        <p14:creationId xmlns:p14="http://schemas.microsoft.com/office/powerpoint/2010/main" val="30792610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28599"/>
            <a:ext cx="7581901" cy="1653988"/>
          </a:xfrm>
        </p:spPr>
        <p:txBody>
          <a:bodyPr/>
          <a:lstStyle/>
          <a:p>
            <a:r>
              <a:rPr lang="en-US" sz="4400" dirty="0" smtClean="0"/>
              <a:t>Activity: Ellipses and Eccentricity (</a:t>
            </a:r>
            <a:r>
              <a:rPr lang="en-US" sz="4400" dirty="0" err="1" smtClean="0"/>
              <a:t>Kepler’s</a:t>
            </a:r>
            <a:r>
              <a:rPr lang="en-US" sz="4400" dirty="0" smtClean="0"/>
              <a:t> Laws)</a:t>
            </a:r>
            <a:endParaRPr lang="en-US" sz="4400" dirty="0"/>
          </a:p>
        </p:txBody>
      </p:sp>
      <p:sp>
        <p:nvSpPr>
          <p:cNvPr id="3" name="Content Placeholder 2"/>
          <p:cNvSpPr>
            <a:spLocks noGrp="1"/>
          </p:cNvSpPr>
          <p:nvPr>
            <p:ph idx="1"/>
          </p:nvPr>
        </p:nvSpPr>
        <p:spPr>
          <a:xfrm>
            <a:off x="779463" y="1882587"/>
            <a:ext cx="3646636" cy="4559917"/>
          </a:xfrm>
        </p:spPr>
        <p:txBody>
          <a:bodyPr>
            <a:normAutofit fontScale="92500" lnSpcReduction="10000"/>
          </a:bodyPr>
          <a:lstStyle/>
          <a:p>
            <a:r>
              <a:rPr lang="en-US" dirty="0" smtClean="0"/>
              <a:t>Orbits are ellipses, a conic section that is studied in Algebra II and Precalculus. </a:t>
            </a:r>
          </a:p>
          <a:p>
            <a:r>
              <a:rPr lang="en-US" dirty="0" smtClean="0"/>
              <a:t>An ellipse has major/minor axis and two-foci on the major axis.  </a:t>
            </a:r>
          </a:p>
          <a:p>
            <a:r>
              <a:rPr lang="en-US" dirty="0" smtClean="0"/>
              <a:t>Using the Orbit Simulator tool, experiment with different eccentricities and distances for “Planet X” </a:t>
            </a:r>
          </a:p>
        </p:txBody>
      </p:sp>
      <p:sp>
        <p:nvSpPr>
          <p:cNvPr id="7" name="Rectangle 6"/>
          <p:cNvSpPr/>
          <p:nvPr/>
        </p:nvSpPr>
        <p:spPr>
          <a:xfrm>
            <a:off x="4426099" y="5577456"/>
            <a:ext cx="4572000" cy="646331"/>
          </a:xfrm>
          <a:prstGeom prst="rect">
            <a:avLst/>
          </a:prstGeom>
        </p:spPr>
        <p:txBody>
          <a:bodyPr>
            <a:spAutoFit/>
          </a:bodyPr>
          <a:lstStyle/>
          <a:p>
            <a:pPr algn="ctr"/>
            <a:r>
              <a:rPr lang="en-US" dirty="0"/>
              <a:t>http://</a:t>
            </a:r>
            <a:r>
              <a:rPr lang="en-US" dirty="0" err="1"/>
              <a:t>lasp.colorado.edu</a:t>
            </a:r>
            <a:r>
              <a:rPr lang="en-US" dirty="0"/>
              <a:t>/education/</a:t>
            </a:r>
            <a:r>
              <a:rPr lang="en-US" dirty="0" err="1"/>
              <a:t>outerplanets</a:t>
            </a:r>
            <a:r>
              <a:rPr lang="en-US" dirty="0"/>
              <a:t>/</a:t>
            </a:r>
            <a:r>
              <a:rPr lang="en-US" dirty="0" err="1"/>
              <a:t>orbit_simulator</a:t>
            </a:r>
            <a:r>
              <a:rPr lang="en-US" dirty="0"/>
              <a:t>/</a:t>
            </a:r>
          </a:p>
        </p:txBody>
      </p:sp>
      <p:pic>
        <p:nvPicPr>
          <p:cNvPr id="8" name="Picture 7" descr="Orbit Simula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099" y="1565130"/>
            <a:ext cx="4382909" cy="33949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194745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31533"/>
          </a:xfrm>
        </p:spPr>
        <p:txBody>
          <a:bodyPr/>
          <a:lstStyle/>
          <a:p>
            <a:r>
              <a:rPr lang="en-US" sz="2800" dirty="0" smtClean="0"/>
              <a:t>Ellipses &amp; Eccentricity (cont.)</a:t>
            </a:r>
            <a:endParaRPr lang="en-US" sz="2800" dirty="0"/>
          </a:p>
        </p:txBody>
      </p:sp>
      <p:sp>
        <p:nvSpPr>
          <p:cNvPr id="3" name="Content Placeholder 2"/>
          <p:cNvSpPr>
            <a:spLocks noGrp="1"/>
          </p:cNvSpPr>
          <p:nvPr>
            <p:ph idx="1"/>
          </p:nvPr>
        </p:nvSpPr>
        <p:spPr>
          <a:xfrm>
            <a:off x="779462" y="1139110"/>
            <a:ext cx="3833391" cy="5210026"/>
          </a:xfrm>
        </p:spPr>
        <p:txBody>
          <a:bodyPr>
            <a:normAutofit/>
          </a:bodyPr>
          <a:lstStyle/>
          <a:p>
            <a:r>
              <a:rPr lang="en-US" dirty="0" smtClean="0"/>
              <a:t>Notice in the simulator that the more eccentric the orbit becomes, the more off-center the sun is. “Eccentric” literally means “off-center.”</a:t>
            </a:r>
            <a:endParaRPr lang="en-US" dirty="0"/>
          </a:p>
          <a:p>
            <a:r>
              <a:rPr lang="en-US" dirty="0" smtClean="0"/>
              <a:t>Using the Simulator, can your students compute equations to represent all planetary orbits?</a:t>
            </a:r>
          </a:p>
          <a:p>
            <a:r>
              <a:rPr lang="en-US" dirty="0" smtClean="0"/>
              <a:t>How about for comets?</a:t>
            </a:r>
          </a:p>
        </p:txBody>
      </p:sp>
      <p:pic>
        <p:nvPicPr>
          <p:cNvPr id="4" name="Picture 3" descr="eccentricity_of_ellips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903" y="3473920"/>
            <a:ext cx="2471545" cy="2362104"/>
          </a:xfrm>
          <a:prstGeom prst="rect">
            <a:avLst/>
          </a:prstGeom>
          <a:solidFill>
            <a:schemeClr val="tx1"/>
          </a:solidFill>
        </p:spPr>
      </p:pic>
      <p:pic>
        <p:nvPicPr>
          <p:cNvPr id="5" name="Picture 4" descr="formul-focu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847" y="1008392"/>
            <a:ext cx="2728759" cy="1942088"/>
          </a:xfrm>
          <a:prstGeom prst="rect">
            <a:avLst/>
          </a:prstGeom>
          <a:solidFill>
            <a:schemeClr val="tx1"/>
          </a:solidFill>
        </p:spPr>
      </p:pic>
      <p:pic>
        <p:nvPicPr>
          <p:cNvPr id="6" name="Picture 5" descr="standard-form-equation-ellipse2.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853" y="3155894"/>
            <a:ext cx="1493836" cy="1979436"/>
          </a:xfrm>
          <a:prstGeom prst="rect">
            <a:avLst/>
          </a:prstGeom>
        </p:spPr>
      </p:pic>
    </p:spTree>
    <p:extLst>
      <p:ext uri="{BB962C8B-B14F-4D97-AF65-F5344CB8AC3E}">
        <p14:creationId xmlns:p14="http://schemas.microsoft.com/office/powerpoint/2010/main" val="4042328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27304"/>
          </a:xfrm>
        </p:spPr>
        <p:txBody>
          <a:bodyPr/>
          <a:lstStyle/>
          <a:p>
            <a:r>
              <a:rPr lang="en-US" sz="3600" dirty="0" smtClean="0"/>
              <a:t>Graphs and Tables</a:t>
            </a:r>
            <a:endParaRPr lang="en-US" sz="3600" dirty="0"/>
          </a:p>
        </p:txBody>
      </p:sp>
      <p:sp>
        <p:nvSpPr>
          <p:cNvPr id="3" name="Content Placeholder 2"/>
          <p:cNvSpPr>
            <a:spLocks noGrp="1"/>
          </p:cNvSpPr>
          <p:nvPr>
            <p:ph idx="1"/>
          </p:nvPr>
        </p:nvSpPr>
        <p:spPr>
          <a:xfrm>
            <a:off x="779463" y="1247506"/>
            <a:ext cx="3965627" cy="1433950"/>
          </a:xfrm>
        </p:spPr>
        <p:txBody>
          <a:bodyPr>
            <a:normAutofit/>
          </a:bodyPr>
          <a:lstStyle/>
          <a:p>
            <a:r>
              <a:rPr lang="en-US" sz="2000" dirty="0" smtClean="0"/>
              <a:t>Blackbody Curve:  The emission of energy (heat) is inversely proportional to the length of the wavelength. </a:t>
            </a:r>
            <a:endParaRPr lang="en-US" sz="2000" dirty="0"/>
          </a:p>
        </p:txBody>
      </p:sp>
      <p:pic>
        <p:nvPicPr>
          <p:cNvPr id="4" name="Picture 3" descr="94B-pic-black-body-radi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140" y="2676440"/>
            <a:ext cx="3316913" cy="1980826"/>
          </a:xfrm>
          <a:prstGeom prst="rect">
            <a:avLst/>
          </a:prstGeom>
        </p:spPr>
      </p:pic>
      <p:sp>
        <p:nvSpPr>
          <p:cNvPr id="5" name="TextBox 4"/>
          <p:cNvSpPr txBox="1"/>
          <p:nvPr/>
        </p:nvSpPr>
        <p:spPr>
          <a:xfrm>
            <a:off x="635031" y="5151218"/>
            <a:ext cx="8079000" cy="1477328"/>
          </a:xfrm>
          <a:prstGeom prst="rect">
            <a:avLst/>
          </a:prstGeom>
          <a:noFill/>
        </p:spPr>
        <p:txBody>
          <a:bodyPr wrap="square" rtlCol="0">
            <a:spAutoFit/>
          </a:bodyPr>
          <a:lstStyle/>
          <a:p>
            <a:pPr marL="285750" indent="-285750">
              <a:buFont typeface="Arial"/>
              <a:buChar char="•"/>
            </a:pPr>
            <a:r>
              <a:rPr lang="en-US" dirty="0" smtClean="0"/>
              <a:t>The ability to read graphs and tables is important for both of us math and science teachers.   The more we can have students interpret data, the better we will be.</a:t>
            </a:r>
          </a:p>
          <a:p>
            <a:pPr marL="285750" indent="-285750">
              <a:buFont typeface="Arial"/>
              <a:buChar char="•"/>
            </a:pPr>
            <a:endParaRPr lang="en-US" dirty="0"/>
          </a:p>
          <a:p>
            <a:pPr marL="285750" indent="-285750">
              <a:buFont typeface="Arial"/>
              <a:buChar char="•"/>
            </a:pPr>
            <a:r>
              <a:rPr lang="en-US" dirty="0" smtClean="0"/>
              <a:t>It’s the precursor to writing and understanding functions.  </a:t>
            </a:r>
            <a:endParaRPr lang="en-US" dirty="0"/>
          </a:p>
        </p:txBody>
      </p:sp>
      <p:sp>
        <p:nvSpPr>
          <p:cNvPr id="7" name="Content Placeholder 2"/>
          <p:cNvSpPr txBox="1">
            <a:spLocks/>
          </p:cNvSpPr>
          <p:nvPr/>
        </p:nvSpPr>
        <p:spPr>
          <a:xfrm>
            <a:off x="5080245" y="1247506"/>
            <a:ext cx="3824510" cy="1433950"/>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sz="2000" dirty="0" smtClean="0"/>
              <a:t>Light Curve:  Graph that shows the brightness of an object over a period of time. </a:t>
            </a:r>
            <a:endParaRPr lang="en-US" sz="2000" dirty="0"/>
          </a:p>
        </p:txBody>
      </p:sp>
      <p:pic>
        <p:nvPicPr>
          <p:cNvPr id="8" name="Picture 7" descr="SNIa_kim_etal199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455" y="2330530"/>
            <a:ext cx="3231578" cy="2326736"/>
          </a:xfrm>
          <a:prstGeom prst="rect">
            <a:avLst/>
          </a:prstGeom>
        </p:spPr>
      </p:pic>
    </p:spTree>
    <p:extLst>
      <p:ext uri="{BB962C8B-B14F-4D97-AF65-F5344CB8AC3E}">
        <p14:creationId xmlns:p14="http://schemas.microsoft.com/office/powerpoint/2010/main" val="305975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994185"/>
          </a:xfrm>
        </p:spPr>
        <p:txBody>
          <a:bodyPr/>
          <a:lstStyle/>
          <a:p>
            <a:r>
              <a:rPr lang="en-US" sz="3600" dirty="0" smtClean="0"/>
              <a:t>Exponentials/Logarithms Activity 1</a:t>
            </a:r>
            <a:endParaRPr lang="en-US" sz="3600" dirty="0"/>
          </a:p>
        </p:txBody>
      </p:sp>
      <p:pic>
        <p:nvPicPr>
          <p:cNvPr id="7" name="Picture 6" descr="magnitudech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878810"/>
            <a:ext cx="8661400" cy="3962400"/>
          </a:xfrm>
          <a:prstGeom prst="rect">
            <a:avLst/>
          </a:prstGeom>
        </p:spPr>
      </p:pic>
      <p:sp>
        <p:nvSpPr>
          <p:cNvPr id="8" name="TextBox 7"/>
          <p:cNvSpPr txBox="1"/>
          <p:nvPr/>
        </p:nvSpPr>
        <p:spPr>
          <a:xfrm>
            <a:off x="779462" y="1232479"/>
            <a:ext cx="7581901" cy="646331"/>
          </a:xfrm>
          <a:prstGeom prst="rect">
            <a:avLst/>
          </a:prstGeom>
          <a:noFill/>
        </p:spPr>
        <p:txBody>
          <a:bodyPr wrap="square" rtlCol="0">
            <a:spAutoFit/>
          </a:bodyPr>
          <a:lstStyle/>
          <a:p>
            <a:r>
              <a:rPr lang="en-US" dirty="0" smtClean="0"/>
              <a:t>Apparent Magnitude is a logarithmic scale stemming from the principle that objects that are 5 magnitudes less will be 100 times fainter (and vice versa).</a:t>
            </a:r>
            <a:endParaRPr lang="en-US" dirty="0"/>
          </a:p>
        </p:txBody>
      </p:sp>
      <p:sp>
        <p:nvSpPr>
          <p:cNvPr id="9" name="TextBox 8"/>
          <p:cNvSpPr txBox="1"/>
          <p:nvPr/>
        </p:nvSpPr>
        <p:spPr>
          <a:xfrm>
            <a:off x="909579" y="6091847"/>
            <a:ext cx="7993121" cy="369332"/>
          </a:xfrm>
          <a:prstGeom prst="rect">
            <a:avLst/>
          </a:prstGeom>
          <a:noFill/>
        </p:spPr>
        <p:txBody>
          <a:bodyPr wrap="square" rtlCol="0">
            <a:spAutoFit/>
          </a:bodyPr>
          <a:lstStyle/>
          <a:p>
            <a:r>
              <a:rPr lang="en-US" dirty="0" smtClean="0"/>
              <a:t>Derive a formula both exponential and logarithmic forms…</a:t>
            </a:r>
            <a:endParaRPr lang="en-US" dirty="0"/>
          </a:p>
        </p:txBody>
      </p:sp>
    </p:spTree>
    <p:extLst>
      <p:ext uri="{BB962C8B-B14F-4D97-AF65-F5344CB8AC3E}">
        <p14:creationId xmlns:p14="http://schemas.microsoft.com/office/powerpoint/2010/main" val="147331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310354"/>
            <a:ext cx="7581901" cy="1218272"/>
          </a:xfrm>
        </p:spPr>
        <p:txBody>
          <a:bodyPr/>
          <a:lstStyle/>
          <a:p>
            <a:r>
              <a:rPr lang="en-US" sz="4400" dirty="0" err="1" smtClean="0"/>
              <a:t>Exp</a:t>
            </a:r>
            <a:r>
              <a:rPr lang="en-US" sz="4400" dirty="0" smtClean="0"/>
              <a:t>/Log Activity 1 (cont.)</a:t>
            </a:r>
            <a:endParaRPr lang="en-US" sz="4400" dirty="0"/>
          </a:p>
        </p:txBody>
      </p:sp>
      <p:sp>
        <p:nvSpPr>
          <p:cNvPr id="3" name="Content Placeholder 2"/>
          <p:cNvSpPr>
            <a:spLocks noGrp="1"/>
          </p:cNvSpPr>
          <p:nvPr>
            <p:ph idx="1"/>
          </p:nvPr>
        </p:nvSpPr>
        <p:spPr>
          <a:xfrm>
            <a:off x="779462" y="907918"/>
            <a:ext cx="7581901" cy="5609283"/>
          </a:xfrm>
        </p:spPr>
        <p:txBody>
          <a:bodyPr>
            <a:normAutofit lnSpcReduction="10000"/>
          </a:bodyPr>
          <a:lstStyle/>
          <a:p>
            <a:r>
              <a:rPr lang="en-US" sz="2800" dirty="0" smtClean="0"/>
              <a:t>If 5 changes in a magnitude = 100 fold change in brightness, then how much would one change of magnitude be?  </a:t>
            </a:r>
          </a:p>
          <a:p>
            <a:r>
              <a:rPr lang="en-US" sz="2800" dirty="0" smtClean="0"/>
              <a:t>This becomes the “base” of the exponential/logarithm and can be derived by solving…</a:t>
            </a:r>
          </a:p>
          <a:p>
            <a:pPr lvl="5"/>
            <a:r>
              <a:rPr lang="en-US" dirty="0"/>
              <a:t>x</a:t>
            </a:r>
            <a:r>
              <a:rPr lang="en-US" baseline="30000" dirty="0" smtClean="0"/>
              <a:t>5</a:t>
            </a:r>
            <a:r>
              <a:rPr lang="en-US" dirty="0" smtClean="0"/>
              <a:t> = 100, or 2.512</a:t>
            </a:r>
            <a:r>
              <a:rPr lang="en-US" baseline="30000" dirty="0" smtClean="0"/>
              <a:t>5</a:t>
            </a:r>
            <a:r>
              <a:rPr lang="en-US" dirty="0" smtClean="0"/>
              <a:t> = 100 </a:t>
            </a:r>
          </a:p>
          <a:p>
            <a:pPr lvl="5"/>
            <a:r>
              <a:rPr lang="en-US" dirty="0" smtClean="0"/>
              <a:t>Another way of saying it?  Each mag change is the 5</a:t>
            </a:r>
            <a:r>
              <a:rPr lang="en-US" baseline="30000" dirty="0" smtClean="0"/>
              <a:t>th</a:t>
            </a:r>
            <a:r>
              <a:rPr lang="en-US" dirty="0" smtClean="0"/>
              <a:t> root of 100…or you multiply/divide by 2.512 each time you go from one mag to the next .</a:t>
            </a:r>
          </a:p>
          <a:p>
            <a:pPr lvl="1"/>
            <a:r>
              <a:rPr lang="en-US" sz="2400" dirty="0" smtClean="0"/>
              <a:t>Written as a exponential function:</a:t>
            </a:r>
            <a:endParaRPr lang="en-US" sz="2400" dirty="0"/>
          </a:p>
          <a:p>
            <a:pPr marL="1143000" lvl="3" indent="0">
              <a:buNone/>
            </a:pPr>
            <a:r>
              <a:rPr lang="en-US" dirty="0"/>
              <a:t>	</a:t>
            </a:r>
            <a:r>
              <a:rPr lang="en-US" dirty="0" smtClean="0"/>
              <a:t>f(x) = 2.512</a:t>
            </a:r>
            <a:r>
              <a:rPr lang="en-US" baseline="30000" dirty="0" smtClean="0"/>
              <a:t>x</a:t>
            </a:r>
            <a:r>
              <a:rPr lang="en-US" dirty="0"/>
              <a:t> </a:t>
            </a:r>
            <a:r>
              <a:rPr lang="en-US" dirty="0" smtClean="0"/>
              <a:t>, where x (input) is the number of changes in magnitude and f(x) (output) is how many more times an object is brighter than the other. </a:t>
            </a:r>
          </a:p>
          <a:p>
            <a:pPr lvl="1"/>
            <a:r>
              <a:rPr lang="en-US" sz="2400" dirty="0"/>
              <a:t>Written as a logarithmic function: 	</a:t>
            </a:r>
          </a:p>
          <a:p>
            <a:pPr marL="1828800" lvl="5" indent="0">
              <a:buNone/>
            </a:pPr>
            <a:r>
              <a:rPr lang="en-US" dirty="0" smtClean="0"/>
              <a:t>x = log</a:t>
            </a:r>
            <a:r>
              <a:rPr lang="en-US" baseline="-25000" dirty="0" smtClean="0"/>
              <a:t>2.512</a:t>
            </a:r>
            <a:r>
              <a:rPr lang="en-US" dirty="0" smtClean="0"/>
              <a:t> y , where x is like above except is now the output and y (change in brightness) is now the input. </a:t>
            </a:r>
            <a:endParaRPr lang="en-US" sz="2400" dirty="0"/>
          </a:p>
          <a:p>
            <a:endParaRPr lang="en-US" dirty="0"/>
          </a:p>
        </p:txBody>
      </p:sp>
    </p:spTree>
    <p:extLst>
      <p:ext uri="{BB962C8B-B14F-4D97-AF65-F5344CB8AC3E}">
        <p14:creationId xmlns:p14="http://schemas.microsoft.com/office/powerpoint/2010/main" val="31424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310354"/>
            <a:ext cx="7581901" cy="1218272"/>
          </a:xfrm>
        </p:spPr>
        <p:txBody>
          <a:bodyPr/>
          <a:lstStyle/>
          <a:p>
            <a:r>
              <a:rPr lang="en-US" sz="4400" dirty="0" err="1" smtClean="0"/>
              <a:t>Exp</a:t>
            </a:r>
            <a:r>
              <a:rPr lang="en-US" sz="4400" dirty="0" smtClean="0"/>
              <a:t>/Log Activity 1 (cont. again)</a:t>
            </a:r>
            <a:endParaRPr lang="en-US" sz="4400" dirty="0"/>
          </a:p>
        </p:txBody>
      </p:sp>
      <p:sp>
        <p:nvSpPr>
          <p:cNvPr id="3" name="Content Placeholder 2"/>
          <p:cNvSpPr>
            <a:spLocks noGrp="1"/>
          </p:cNvSpPr>
          <p:nvPr>
            <p:ph idx="1"/>
          </p:nvPr>
        </p:nvSpPr>
        <p:spPr>
          <a:xfrm>
            <a:off x="779462" y="907918"/>
            <a:ext cx="7581901" cy="5609283"/>
          </a:xfrm>
        </p:spPr>
        <p:txBody>
          <a:bodyPr>
            <a:normAutofit/>
          </a:bodyPr>
          <a:lstStyle/>
          <a:p>
            <a:r>
              <a:rPr lang="en-US" dirty="0"/>
              <a:t>Have students know which form to use…</a:t>
            </a:r>
          </a:p>
          <a:p>
            <a:pPr lvl="2"/>
            <a:r>
              <a:rPr lang="en-US" sz="1800" dirty="0"/>
              <a:t>Use the exponential when you want to compute how much brighter a star will seem to be as the magnitude changes. </a:t>
            </a:r>
          </a:p>
          <a:p>
            <a:pPr lvl="2"/>
            <a:r>
              <a:rPr lang="en-US" sz="1800" dirty="0"/>
              <a:t>Use the logarithm when you want to know how many magnitudes between a particular brightness </a:t>
            </a:r>
            <a:r>
              <a:rPr lang="en-US" sz="1800" dirty="0" smtClean="0"/>
              <a:t>difference.</a:t>
            </a:r>
          </a:p>
          <a:p>
            <a:r>
              <a:rPr lang="en-US" dirty="0"/>
              <a:t>Using the magnitude chart, star chart, or planetarium software, have students compute the differences in apparent magnitude between 5 named stars currently in the night sky and the sun or moon.  </a:t>
            </a:r>
          </a:p>
          <a:p>
            <a:r>
              <a:rPr lang="en-US" dirty="0"/>
              <a:t>Then, have student </a:t>
            </a:r>
            <a:r>
              <a:rPr lang="en-US" dirty="0" smtClean="0"/>
              <a:t>compute how many apparent magnitudes a star must be in order for it to appear 5000 times fainter than a star like Altair? </a:t>
            </a:r>
          </a:p>
        </p:txBody>
      </p:sp>
    </p:spTree>
    <p:extLst>
      <p:ext uri="{BB962C8B-B14F-4D97-AF65-F5344CB8AC3E}">
        <p14:creationId xmlns:p14="http://schemas.microsoft.com/office/powerpoint/2010/main" val="32271481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Logarithm Activity 2: Absolute Magnitude</a:t>
            </a:r>
            <a:endParaRPr lang="en-US" sz="3200" dirty="0"/>
          </a:p>
        </p:txBody>
      </p:sp>
      <p:pic>
        <p:nvPicPr>
          <p:cNvPr id="7" name="Picture 6" descr="040523cruxa_seip_fu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437" y="1411292"/>
            <a:ext cx="3815323" cy="2841146"/>
          </a:xfrm>
          <a:prstGeom prst="rect">
            <a:avLst/>
          </a:prstGeom>
        </p:spPr>
      </p:pic>
      <p:sp>
        <p:nvSpPr>
          <p:cNvPr id="8" name="TextBox 7"/>
          <p:cNvSpPr txBox="1"/>
          <p:nvPr/>
        </p:nvSpPr>
        <p:spPr>
          <a:xfrm>
            <a:off x="440993" y="1570063"/>
            <a:ext cx="4021861" cy="5078314"/>
          </a:xfrm>
          <a:prstGeom prst="rect">
            <a:avLst/>
          </a:prstGeom>
          <a:noFill/>
        </p:spPr>
        <p:txBody>
          <a:bodyPr wrap="square" rtlCol="0">
            <a:spAutoFit/>
          </a:bodyPr>
          <a:lstStyle/>
          <a:p>
            <a:r>
              <a:rPr lang="en-US" b="1" dirty="0" smtClean="0">
                <a:effectLst>
                  <a:outerShdw blurRad="101600" dist="63500" dir="2700000" algn="tl" rotWithShape="0">
                    <a:prstClr val="black">
                      <a:alpha val="75000"/>
                    </a:prstClr>
                  </a:outerShdw>
                </a:effectLst>
              </a:rPr>
              <a:t>Put a camera on a tripod, open the shutter for a long time, defocus the image gradually and you will produce a color image of the “southern cross,” like this one from Stephan </a:t>
            </a:r>
            <a:r>
              <a:rPr lang="en-US" b="1" dirty="0" err="1" smtClean="0">
                <a:effectLst>
                  <a:outerShdw blurRad="101600" dist="63500" dir="2700000" algn="tl" rotWithShape="0">
                    <a:prstClr val="black">
                      <a:alpha val="75000"/>
                    </a:prstClr>
                  </a:outerShdw>
                </a:effectLst>
              </a:rPr>
              <a:t>Seip</a:t>
            </a:r>
            <a:r>
              <a:rPr lang="en-US" b="1" dirty="0" smtClean="0">
                <a:effectLst>
                  <a:outerShdw blurRad="101600" dist="63500" dir="2700000" algn="tl" rotWithShape="0">
                    <a:prstClr val="black">
                      <a:alpha val="75000"/>
                    </a:prstClr>
                  </a:outerShdw>
                </a:effectLst>
              </a:rPr>
              <a:t>.</a:t>
            </a:r>
          </a:p>
          <a:p>
            <a:endParaRPr lang="en-US" b="1" dirty="0">
              <a:effectLst>
                <a:outerShdw blurRad="101600" dist="63500" dir="2700000" algn="tl" rotWithShape="0">
                  <a:prstClr val="black">
                    <a:alpha val="75000"/>
                  </a:prstClr>
                </a:outerShdw>
              </a:effectLst>
            </a:endParaRPr>
          </a:p>
          <a:p>
            <a:r>
              <a:rPr lang="en-US" b="1" dirty="0" smtClean="0">
                <a:effectLst>
                  <a:outerShdw blurRad="101600" dist="63500" dir="2700000" algn="tl" rotWithShape="0">
                    <a:prstClr val="black">
                      <a:alpha val="75000"/>
                    </a:prstClr>
                  </a:outerShdw>
                </a:effectLst>
              </a:rPr>
              <a:t>A picture is worth a thousand words…or at least one H-R Diagram!</a:t>
            </a:r>
          </a:p>
          <a:p>
            <a:endParaRPr lang="en-US" b="1" dirty="0">
              <a:effectLst>
                <a:outerShdw blurRad="101600" dist="63500" dir="2700000" algn="tl" rotWithShape="0">
                  <a:prstClr val="black">
                    <a:alpha val="75000"/>
                  </a:prstClr>
                </a:outerShdw>
              </a:effectLst>
            </a:endParaRPr>
          </a:p>
          <a:p>
            <a:r>
              <a:rPr lang="en-US" b="1" dirty="0" smtClean="0">
                <a:effectLst>
                  <a:outerShdw blurRad="101600" dist="63500" dir="2700000" algn="tl" rotWithShape="0">
                    <a:prstClr val="black">
                      <a:alpha val="75000"/>
                    </a:prstClr>
                  </a:outerShdw>
                </a:effectLst>
              </a:rPr>
              <a:t>CLASS PROJECT:  By </a:t>
            </a:r>
            <a:r>
              <a:rPr lang="en-US" dirty="0"/>
              <a:t>e</a:t>
            </a:r>
            <a:r>
              <a:rPr lang="en-US" dirty="0" smtClean="0"/>
              <a:t>stimating </a:t>
            </a:r>
            <a:r>
              <a:rPr lang="en-US" dirty="0"/>
              <a:t>the spectra of these known stars, </a:t>
            </a:r>
            <a:r>
              <a:rPr lang="en-US" dirty="0" smtClean="0"/>
              <a:t>in combination with their known </a:t>
            </a:r>
            <a:r>
              <a:rPr lang="en-US" dirty="0"/>
              <a:t>distances and known apparent magnitudes, we can compute  absolute magnitude</a:t>
            </a:r>
            <a:r>
              <a:rPr lang="en-US" dirty="0" smtClean="0"/>
              <a:t>.    With enough images and enough stars, we can actually make a real, true to life H-R Diagram. </a:t>
            </a:r>
            <a:endParaRPr lang="en-US" dirty="0"/>
          </a:p>
          <a:p>
            <a:endParaRPr lang="en-US" b="1" dirty="0" smtClean="0">
              <a:effectLst>
                <a:outerShdw blurRad="101600" dist="63500" dir="2700000" algn="tl" rotWithShape="0">
                  <a:prstClr val="black">
                    <a:alpha val="75000"/>
                  </a:prstClr>
                </a:outerShdw>
              </a:effectLst>
            </a:endParaRPr>
          </a:p>
        </p:txBody>
      </p:sp>
      <p:sp>
        <p:nvSpPr>
          <p:cNvPr id="10" name="Rectangle 9"/>
          <p:cNvSpPr/>
          <p:nvPr/>
        </p:nvSpPr>
        <p:spPr>
          <a:xfrm>
            <a:off x="4462854" y="4371835"/>
            <a:ext cx="4572000" cy="1692771"/>
          </a:xfrm>
          <a:prstGeom prst="rect">
            <a:avLst/>
          </a:prstGeom>
        </p:spPr>
        <p:txBody>
          <a:bodyPr>
            <a:spAutoFit/>
          </a:bodyPr>
          <a:lstStyle/>
          <a:p>
            <a:pPr algn="ctr"/>
            <a:r>
              <a:rPr lang="da-DK" sz="1600" b="1" i="1" dirty="0"/>
              <a:t>(</a:t>
            </a:r>
            <a:r>
              <a:rPr lang="da-DK" sz="1600" b="1" i="1" dirty="0" err="1"/>
              <a:t>abs</a:t>
            </a:r>
            <a:r>
              <a:rPr lang="da-DK" sz="1600" b="1" i="1" dirty="0"/>
              <a:t> mag M)   =   (</a:t>
            </a:r>
            <a:r>
              <a:rPr lang="da-DK" sz="1600" b="1" i="1" dirty="0" err="1"/>
              <a:t>app</a:t>
            </a:r>
            <a:r>
              <a:rPr lang="da-DK" sz="1600" b="1" i="1" dirty="0"/>
              <a:t> mag m)  +  5  -  5 * (log d)  </a:t>
            </a:r>
          </a:p>
          <a:p>
            <a:endParaRPr lang="da-DK" sz="1600" dirty="0" smtClean="0"/>
          </a:p>
          <a:p>
            <a:pPr algn="ctr"/>
            <a:r>
              <a:rPr lang="da-DK" dirty="0" smtClean="0"/>
              <a:t>…</a:t>
            </a:r>
            <a:r>
              <a:rPr lang="da-DK" dirty="0" err="1" smtClean="0"/>
              <a:t>where</a:t>
            </a:r>
            <a:r>
              <a:rPr lang="da-DK" dirty="0" smtClean="0"/>
              <a:t> </a:t>
            </a:r>
            <a:r>
              <a:rPr lang="da-DK" dirty="0" err="1" smtClean="0"/>
              <a:t>absolute</a:t>
            </a:r>
            <a:r>
              <a:rPr lang="da-DK" dirty="0" smtClean="0"/>
              <a:t> </a:t>
            </a:r>
            <a:r>
              <a:rPr lang="da-DK" dirty="0"/>
              <a:t>magnitude is the </a:t>
            </a:r>
            <a:r>
              <a:rPr lang="da-DK" dirty="0" err="1"/>
              <a:t>capital</a:t>
            </a:r>
            <a:r>
              <a:rPr lang="da-DK" dirty="0"/>
              <a:t> </a:t>
            </a:r>
            <a:r>
              <a:rPr lang="da-DK" b="1" dirty="0" smtClean="0"/>
              <a:t>M,</a:t>
            </a:r>
            <a:r>
              <a:rPr lang="da-DK" dirty="0"/>
              <a:t> </a:t>
            </a:r>
            <a:r>
              <a:rPr lang="da-DK" dirty="0" err="1" smtClean="0"/>
              <a:t>apparent</a:t>
            </a:r>
            <a:r>
              <a:rPr lang="da-DK" dirty="0" smtClean="0"/>
              <a:t> magnitude is the </a:t>
            </a:r>
            <a:r>
              <a:rPr lang="da-DK" dirty="0" err="1" smtClean="0"/>
              <a:t>lower</a:t>
            </a:r>
            <a:r>
              <a:rPr lang="da-DK" dirty="0" smtClean="0"/>
              <a:t>-case </a:t>
            </a:r>
            <a:r>
              <a:rPr lang="da-DK" b="1" dirty="0" smtClean="0"/>
              <a:t>m, </a:t>
            </a:r>
            <a:endParaRPr lang="da-DK" dirty="0" smtClean="0"/>
          </a:p>
          <a:p>
            <a:r>
              <a:rPr lang="da-DK" b="1" dirty="0" smtClean="0"/>
              <a:t>d</a:t>
            </a:r>
            <a:r>
              <a:rPr lang="da-DK" dirty="0" smtClean="0"/>
              <a:t> </a:t>
            </a:r>
            <a:r>
              <a:rPr lang="da-DK" dirty="0"/>
              <a:t>is the distance to the star in </a:t>
            </a:r>
            <a:r>
              <a:rPr lang="da-DK" dirty="0" err="1" smtClean="0"/>
              <a:t>parsecs</a:t>
            </a:r>
            <a:r>
              <a:rPr lang="da-DK" dirty="0" smtClean="0"/>
              <a:t>, and "</a:t>
            </a:r>
            <a:r>
              <a:rPr lang="da-DK" dirty="0"/>
              <a:t>log" is the </a:t>
            </a:r>
            <a:r>
              <a:rPr lang="da-DK" dirty="0" err="1"/>
              <a:t>logarithm</a:t>
            </a:r>
            <a:r>
              <a:rPr lang="da-DK" dirty="0"/>
              <a:t> base 10 </a:t>
            </a:r>
            <a:r>
              <a:rPr lang="da-DK" dirty="0" err="1"/>
              <a:t>function</a:t>
            </a:r>
            <a:endParaRPr lang="en-US" dirty="0"/>
          </a:p>
        </p:txBody>
      </p:sp>
    </p:spTree>
    <p:extLst>
      <p:ext uri="{BB962C8B-B14F-4D97-AF65-F5344CB8AC3E}">
        <p14:creationId xmlns:p14="http://schemas.microsoft.com/office/powerpoint/2010/main" val="5648696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Logarithm Activity 2 (cont.)</a:t>
            </a:r>
            <a:endParaRPr lang="en-US" sz="3600" dirty="0"/>
          </a:p>
        </p:txBody>
      </p:sp>
      <p:pic>
        <p:nvPicPr>
          <p:cNvPr id="6" name="Picture 5" descr="hrdiagr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60" y="1411292"/>
            <a:ext cx="4670397" cy="4942219"/>
          </a:xfrm>
          <a:prstGeom prst="rect">
            <a:avLst/>
          </a:prstGeom>
        </p:spPr>
      </p:pic>
      <p:sp>
        <p:nvSpPr>
          <p:cNvPr id="3" name="TextBox 2"/>
          <p:cNvSpPr txBox="1"/>
          <p:nvPr/>
        </p:nvSpPr>
        <p:spPr>
          <a:xfrm>
            <a:off x="5054157" y="1411292"/>
            <a:ext cx="3836272" cy="5262979"/>
          </a:xfrm>
          <a:prstGeom prst="rect">
            <a:avLst/>
          </a:prstGeom>
          <a:noFill/>
        </p:spPr>
        <p:txBody>
          <a:bodyPr wrap="square" rtlCol="0">
            <a:spAutoFit/>
          </a:bodyPr>
          <a:lstStyle/>
          <a:p>
            <a:r>
              <a:rPr lang="da-DK" sz="1600" dirty="0" err="1" smtClean="0"/>
              <a:t>Practice</a:t>
            </a:r>
            <a:r>
              <a:rPr lang="da-DK" sz="1600" dirty="0" smtClean="0"/>
              <a:t> </a:t>
            </a:r>
            <a:r>
              <a:rPr lang="en-US" sz="1600" dirty="0" smtClean="0"/>
              <a:t>Question #1:  </a:t>
            </a:r>
            <a:r>
              <a:rPr lang="en-US" sz="1600" dirty="0"/>
              <a:t>The star </a:t>
            </a:r>
            <a:r>
              <a:rPr lang="en-US" sz="1600" dirty="0" err="1"/>
              <a:t>Deneb</a:t>
            </a:r>
            <a:r>
              <a:rPr lang="en-US" sz="1600" dirty="0"/>
              <a:t>, in Cygnus the Swan, has an </a:t>
            </a:r>
            <a:r>
              <a:rPr lang="en-US" sz="1600" dirty="0" smtClean="0"/>
              <a:t>apparent magnitude </a:t>
            </a:r>
            <a:r>
              <a:rPr lang="en-US" sz="1600" dirty="0"/>
              <a:t>m = 1.26 and a distance d = 500 </a:t>
            </a:r>
            <a:r>
              <a:rPr lang="en-US" sz="1600" dirty="0" smtClean="0"/>
              <a:t>parsecs.   What </a:t>
            </a:r>
            <a:r>
              <a:rPr lang="en-US" sz="1600" dirty="0"/>
              <a:t>is its absolute magnitude?</a:t>
            </a:r>
          </a:p>
          <a:p>
            <a:endParaRPr lang="en-US" sz="1600" dirty="0"/>
          </a:p>
          <a:p>
            <a:r>
              <a:rPr lang="en-US" sz="1600" dirty="0" smtClean="0"/>
              <a:t>Practice Questions #2:  </a:t>
            </a:r>
            <a:r>
              <a:rPr lang="en-US" sz="1600" dirty="0"/>
              <a:t>The Sun has an apparent magnitude m = -26.5.  What </a:t>
            </a:r>
            <a:r>
              <a:rPr lang="en-US" sz="1600" dirty="0" smtClean="0"/>
              <a:t>is its </a:t>
            </a:r>
            <a:r>
              <a:rPr lang="en-US" sz="1600" dirty="0"/>
              <a:t>absolute magnitude?  </a:t>
            </a:r>
            <a:r>
              <a:rPr lang="en-US" sz="1600" dirty="0" smtClean="0"/>
              <a:t>(Hint: You </a:t>
            </a:r>
            <a:r>
              <a:rPr lang="en-US" sz="1600" dirty="0"/>
              <a:t>must convert its </a:t>
            </a:r>
            <a:r>
              <a:rPr lang="en-US" sz="1600" dirty="0" smtClean="0"/>
              <a:t>distant </a:t>
            </a:r>
            <a:r>
              <a:rPr lang="en-US" sz="1600" dirty="0"/>
              <a:t>into </a:t>
            </a:r>
            <a:r>
              <a:rPr lang="en-US" sz="1600" dirty="0" smtClean="0"/>
              <a:t>parsecs;  1 </a:t>
            </a:r>
            <a:r>
              <a:rPr lang="en-US" sz="1600" dirty="0"/>
              <a:t>light years = </a:t>
            </a:r>
            <a:r>
              <a:rPr lang="hu-HU" sz="1600" dirty="0"/>
              <a:t>0.306594845 parsecs</a:t>
            </a:r>
            <a:r>
              <a:rPr lang="hu-HU" sz="1600" dirty="0" smtClean="0"/>
              <a:t>)</a:t>
            </a:r>
          </a:p>
          <a:p>
            <a:endParaRPr lang="hu-HU" sz="1600" dirty="0"/>
          </a:p>
          <a:p>
            <a:endParaRPr lang="hu-HU" sz="1600" dirty="0" smtClean="0"/>
          </a:p>
          <a:p>
            <a:r>
              <a:rPr lang="hu-HU" dirty="0" smtClean="0"/>
              <a:t>As you receive the data from the class, have them plot their stars on a large graph you have labelled as...</a:t>
            </a:r>
          </a:p>
          <a:p>
            <a:pPr algn="ctr"/>
            <a:endParaRPr lang="hu-HU" dirty="0" smtClean="0"/>
          </a:p>
          <a:p>
            <a:pPr algn="ctr"/>
            <a:r>
              <a:rPr lang="hu-HU" dirty="0" smtClean="0"/>
              <a:t>D.I.Y. H-R Diagram!</a:t>
            </a:r>
          </a:p>
          <a:p>
            <a:endParaRPr lang="hu-HU" dirty="0"/>
          </a:p>
          <a:p>
            <a:r>
              <a:rPr lang="hu-HU" dirty="0" smtClean="0"/>
              <a:t>Then, compare with the real deal!</a:t>
            </a:r>
            <a:endParaRPr lang="en-US" dirty="0"/>
          </a:p>
          <a:p>
            <a:endParaRPr lang="en-US" dirty="0"/>
          </a:p>
        </p:txBody>
      </p:sp>
    </p:spTree>
    <p:extLst>
      <p:ext uri="{BB962C8B-B14F-4D97-AF65-F5344CB8AC3E}">
        <p14:creationId xmlns:p14="http://schemas.microsoft.com/office/powerpoint/2010/main" val="16076833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812" y="287748"/>
            <a:ext cx="3946398" cy="770525"/>
          </a:xfrm>
        </p:spPr>
        <p:txBody>
          <a:bodyPr/>
          <a:lstStyle/>
          <a:p>
            <a:r>
              <a:rPr lang="en-US" dirty="0" smtClean="0"/>
              <a:t>Learning Groups…</a:t>
            </a:r>
            <a:endParaRPr lang="en-US" dirty="0"/>
          </a:p>
        </p:txBody>
      </p:sp>
      <p:pic>
        <p:nvPicPr>
          <p:cNvPr id="5" name="Picture Placeholder 4" descr="AperiodicMessierObjects.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9486" r="19486"/>
          <a:stretch>
            <a:fillRect/>
          </a:stretch>
        </p:blipFill>
        <p:spPr>
          <a:xfrm>
            <a:off x="4769600" y="1511820"/>
            <a:ext cx="3909451" cy="3909451"/>
          </a:xfrm>
        </p:spPr>
      </p:pic>
      <p:sp>
        <p:nvSpPr>
          <p:cNvPr id="4" name="Text Placeholder 3"/>
          <p:cNvSpPr>
            <a:spLocks noGrp="1"/>
          </p:cNvSpPr>
          <p:nvPr>
            <p:ph type="body" sz="half" idx="2"/>
          </p:nvPr>
        </p:nvSpPr>
        <p:spPr>
          <a:xfrm>
            <a:off x="434614" y="1284545"/>
            <a:ext cx="4116596" cy="5306996"/>
          </a:xfrm>
        </p:spPr>
        <p:txBody>
          <a:bodyPr/>
          <a:lstStyle/>
          <a:p>
            <a:r>
              <a:rPr lang="en-US" dirty="0" smtClean="0"/>
              <a:t>Your group assignments for today are represented by the Messier object named on the index card in front of you.  </a:t>
            </a:r>
          </a:p>
          <a:p>
            <a:endParaRPr lang="en-US" dirty="0"/>
          </a:p>
          <a:p>
            <a:r>
              <a:rPr lang="en-US" dirty="0" smtClean="0"/>
              <a:t>These represent different types of objects.  Match yourself with those people of the same object type.  </a:t>
            </a:r>
          </a:p>
          <a:p>
            <a:endParaRPr lang="en-US" dirty="0"/>
          </a:p>
          <a:p>
            <a:r>
              <a:rPr lang="en-US" dirty="0" smtClean="0"/>
              <a:t>We will have open clusters, globular clusters, galaxies, planetary nebulae, and emission nebulae.  If you don’t know the object by heart, Google it!</a:t>
            </a:r>
          </a:p>
          <a:p>
            <a:endParaRPr lang="en-US" dirty="0" smtClean="0"/>
          </a:p>
        </p:txBody>
      </p:sp>
    </p:spTree>
    <p:extLst>
      <p:ext uri="{BB962C8B-B14F-4D97-AF65-F5344CB8AC3E}">
        <p14:creationId xmlns:p14="http://schemas.microsoft.com/office/powerpoint/2010/main" val="14109615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Direct/Inverse Variation: </a:t>
            </a:r>
            <a:br>
              <a:rPr lang="en-US" sz="3600" dirty="0" smtClean="0"/>
            </a:br>
            <a:r>
              <a:rPr lang="en-US" sz="3600" dirty="0" smtClean="0"/>
              <a:t>Inverse Square Law</a:t>
            </a:r>
            <a:endParaRPr lang="en-US" sz="3600" dirty="0"/>
          </a:p>
        </p:txBody>
      </p:sp>
      <p:sp>
        <p:nvSpPr>
          <p:cNvPr id="6" name="TextBox 5"/>
          <p:cNvSpPr txBox="1"/>
          <p:nvPr/>
        </p:nvSpPr>
        <p:spPr>
          <a:xfrm>
            <a:off x="511552" y="1761565"/>
            <a:ext cx="8290678" cy="4801315"/>
          </a:xfrm>
          <a:prstGeom prst="rect">
            <a:avLst/>
          </a:prstGeom>
          <a:noFill/>
        </p:spPr>
        <p:txBody>
          <a:bodyPr wrap="square" rtlCol="0">
            <a:spAutoFit/>
          </a:bodyPr>
          <a:lstStyle/>
          <a:p>
            <a:r>
              <a:rPr lang="en-US" dirty="0" smtClean="0"/>
              <a:t>In our math classes, especially Algebra I, we often do not have the algebraic understanding to delve deeply into this topic and, for this reason,</a:t>
            </a:r>
            <a:r>
              <a:rPr lang="en-US" dirty="0"/>
              <a:t> </a:t>
            </a:r>
            <a:r>
              <a:rPr lang="en-US" dirty="0" smtClean="0"/>
              <a:t>we look for ways to shorten the unit due to time constraints.   Because of its wide application to just about anything that “spreads,” it’s very relevant and important to study.  If you have the time to allow “discovery” of this law, then please do so!</a:t>
            </a:r>
            <a:endParaRPr lang="en-US" dirty="0"/>
          </a:p>
          <a:p>
            <a:endParaRPr lang="en-US" dirty="0"/>
          </a:p>
          <a:p>
            <a:r>
              <a:rPr lang="en-US" dirty="0" smtClean="0">
                <a:hlinkClick r:id="rId2" action="ppaction://hlinkfile"/>
              </a:rPr>
              <a:t>NASA Inverse Square Law of Light Project</a:t>
            </a:r>
            <a:r>
              <a:rPr lang="en-US" dirty="0" smtClean="0"/>
              <a:t> – This is a rocking project.  If you have the time and resources, I would do this, or some variation of it.  </a:t>
            </a:r>
          </a:p>
          <a:p>
            <a:endParaRPr lang="en-US" dirty="0"/>
          </a:p>
          <a:p>
            <a:r>
              <a:rPr lang="en-US" dirty="0" smtClean="0">
                <a:hlinkClick r:id="rId3" action="ppaction://hlinkfile"/>
              </a:rPr>
              <a:t>ISL Worksheet</a:t>
            </a:r>
            <a:r>
              <a:rPr lang="en-US" dirty="0" smtClean="0"/>
              <a:t> – Nice, easy, quick worksheet to do some computing of light intensities.</a:t>
            </a:r>
          </a:p>
          <a:p>
            <a:endParaRPr lang="en-US" dirty="0"/>
          </a:p>
          <a:p>
            <a:r>
              <a:rPr lang="en-US" dirty="0" smtClean="0">
                <a:hlinkClick r:id="rId4" action="ppaction://hlinkfile"/>
              </a:rPr>
              <a:t>TI-nspire Light Law Activity</a:t>
            </a:r>
            <a:r>
              <a:rPr lang="en-US" dirty="0" smtClean="0"/>
              <a:t> – For those with TI-</a:t>
            </a:r>
            <a:r>
              <a:rPr lang="en-US" dirty="0" err="1" smtClean="0"/>
              <a:t>nspires</a:t>
            </a:r>
            <a:r>
              <a:rPr lang="en-US" dirty="0" smtClean="0"/>
              <a:t> (adaptable for Ti-84s), here is a nice activity.  </a:t>
            </a:r>
          </a:p>
          <a:p>
            <a:endParaRPr lang="en-US" dirty="0"/>
          </a:p>
          <a:p>
            <a:endParaRPr lang="en-US" dirty="0"/>
          </a:p>
          <a:p>
            <a:endParaRPr lang="en-US" dirty="0"/>
          </a:p>
        </p:txBody>
      </p:sp>
    </p:spTree>
    <p:extLst>
      <p:ext uri="{BB962C8B-B14F-4D97-AF65-F5344CB8AC3E}">
        <p14:creationId xmlns:p14="http://schemas.microsoft.com/office/powerpoint/2010/main" val="33214263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214" y="200113"/>
            <a:ext cx="8625053" cy="1653988"/>
          </a:xfrm>
        </p:spPr>
        <p:txBody>
          <a:bodyPr/>
          <a:lstStyle/>
          <a:p>
            <a:pPr algn="l"/>
            <a:r>
              <a:rPr lang="en-US" sz="4400" dirty="0" smtClean="0"/>
              <a:t>Probability/Stats…</a:t>
            </a:r>
            <a:endParaRPr lang="en-US" sz="4400" dirty="0"/>
          </a:p>
        </p:txBody>
      </p:sp>
      <p:sp>
        <p:nvSpPr>
          <p:cNvPr id="3" name="Content Placeholder 2"/>
          <p:cNvSpPr>
            <a:spLocks noGrp="1"/>
          </p:cNvSpPr>
          <p:nvPr>
            <p:ph idx="1"/>
          </p:nvPr>
        </p:nvSpPr>
        <p:spPr>
          <a:xfrm>
            <a:off x="779462" y="1474395"/>
            <a:ext cx="7581901" cy="5222973"/>
          </a:xfrm>
        </p:spPr>
        <p:txBody>
          <a:bodyPr>
            <a:normAutofit fontScale="92500"/>
          </a:bodyPr>
          <a:lstStyle/>
          <a:p>
            <a:r>
              <a:rPr lang="en-US" dirty="0" smtClean="0"/>
              <a:t>The Hubble Deep </a:t>
            </a:r>
            <a:r>
              <a:rPr lang="en-US" dirty="0"/>
              <a:t>F</a:t>
            </a:r>
            <a:r>
              <a:rPr lang="en-US" dirty="0" smtClean="0"/>
              <a:t>ield (1995) has field of view of 2.5’ (arc minutes), which is the rough equivalent of a grain of sand taken at arms length. 1/24 millionth of the whole sky.</a:t>
            </a:r>
          </a:p>
          <a:p>
            <a:r>
              <a:rPr lang="en-US" dirty="0" smtClean="0"/>
              <a:t>10000+ galaxies are in this field.</a:t>
            </a:r>
          </a:p>
          <a:p>
            <a:r>
              <a:rPr lang="en-US" dirty="0" smtClean="0"/>
              <a:t>How many total galaxies?  Stars?  Planets?  Life?  Too complex? </a:t>
            </a:r>
          </a:p>
          <a:p>
            <a:r>
              <a:rPr lang="en-US" dirty="0" smtClean="0"/>
              <a:t>Lead kids through Drake Equation to produce a guestimate of how many communicative civilizations might be present within our own galaxy</a:t>
            </a:r>
            <a:r>
              <a:rPr lang="en-US" dirty="0"/>
              <a:t> </a:t>
            </a:r>
            <a:r>
              <a:rPr lang="en-US" dirty="0" smtClean="0"/>
              <a:t>or let Wolfram Alpha do it.   </a:t>
            </a:r>
          </a:p>
          <a:p>
            <a:pPr lvl="2"/>
            <a:r>
              <a:rPr lang="en-US" dirty="0" smtClean="0">
                <a:hlinkClick r:id="rId4"/>
              </a:rPr>
              <a:t>http</a:t>
            </a:r>
            <a:r>
              <a:rPr lang="en-US" dirty="0">
                <a:hlinkClick r:id="rId4"/>
              </a:rPr>
              <a:t>://</a:t>
            </a:r>
            <a:r>
              <a:rPr lang="en-US" dirty="0" err="1">
                <a:hlinkClick r:id="rId4"/>
              </a:rPr>
              <a:t>www.wolframalpha.com</a:t>
            </a:r>
            <a:r>
              <a:rPr lang="en-US" dirty="0">
                <a:hlinkClick r:id="rId4"/>
              </a:rPr>
              <a:t>/input/?</a:t>
            </a:r>
            <a:r>
              <a:rPr lang="en-US" dirty="0" err="1">
                <a:hlinkClick r:id="rId4"/>
              </a:rPr>
              <a:t>i</a:t>
            </a:r>
            <a:r>
              <a:rPr lang="en-US" dirty="0">
                <a:hlinkClick r:id="rId4"/>
              </a:rPr>
              <a:t>=</a:t>
            </a:r>
            <a:r>
              <a:rPr lang="en-US" dirty="0" err="1">
                <a:hlinkClick r:id="rId4"/>
              </a:rPr>
              <a:t>drake+equation</a:t>
            </a:r>
            <a:endParaRPr lang="en-US" dirty="0"/>
          </a:p>
          <a:p>
            <a:r>
              <a:rPr lang="en-US" dirty="0" smtClean="0"/>
              <a:t>How might this be relevant to SETI and your study of it?</a:t>
            </a:r>
            <a:endParaRPr lang="en-US" dirty="0"/>
          </a:p>
        </p:txBody>
      </p:sp>
    </p:spTree>
    <p:extLst>
      <p:ext uri="{BB962C8B-B14F-4D97-AF65-F5344CB8AC3E}">
        <p14:creationId xmlns:p14="http://schemas.microsoft.com/office/powerpoint/2010/main" val="23823286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328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Agenda Two:</a:t>
            </a:r>
            <a:br>
              <a:rPr lang="en-US" sz="4400" dirty="0" smtClean="0"/>
            </a:br>
            <a:r>
              <a:rPr lang="en-US" sz="4400" dirty="0" smtClean="0"/>
              <a:t>An Astronomer’s Perspective</a:t>
            </a:r>
            <a:endParaRPr lang="en-US" sz="4400" dirty="0"/>
          </a:p>
        </p:txBody>
      </p:sp>
      <p:sp>
        <p:nvSpPr>
          <p:cNvPr id="3" name="Content Placeholder 2"/>
          <p:cNvSpPr>
            <a:spLocks noGrp="1"/>
          </p:cNvSpPr>
          <p:nvPr>
            <p:ph idx="1"/>
          </p:nvPr>
        </p:nvSpPr>
        <p:spPr/>
        <p:txBody>
          <a:bodyPr>
            <a:normAutofit lnSpcReduction="10000"/>
          </a:bodyPr>
          <a:lstStyle/>
          <a:p>
            <a:r>
              <a:rPr lang="en-US" dirty="0" smtClean="0"/>
              <a:t>What might an astronomer add to what is in a typical astronomy curriculum?</a:t>
            </a:r>
          </a:p>
          <a:p>
            <a:pPr lvl="1"/>
            <a:r>
              <a:rPr lang="en-US" dirty="0" smtClean="0"/>
              <a:t>What might we do to enrich the activities currently being done? </a:t>
            </a:r>
            <a:endParaRPr lang="en-US" dirty="0"/>
          </a:p>
          <a:p>
            <a:r>
              <a:rPr lang="en-US" dirty="0" smtClean="0"/>
              <a:t>How might an astronomer approach the current curriculum?  </a:t>
            </a:r>
          </a:p>
          <a:p>
            <a:pPr lvl="1"/>
            <a:r>
              <a:rPr lang="en-US" dirty="0" smtClean="0"/>
              <a:t>In terms of practical math actually being used by professionals.</a:t>
            </a:r>
          </a:p>
          <a:p>
            <a:pPr lvl="1"/>
            <a:r>
              <a:rPr lang="en-US" dirty="0" smtClean="0"/>
              <a:t>In terms of underlying math that is involved with doing applied astronomy.</a:t>
            </a:r>
          </a:p>
        </p:txBody>
      </p:sp>
    </p:spTree>
    <p:extLst>
      <p:ext uri="{BB962C8B-B14F-4D97-AF65-F5344CB8AC3E}">
        <p14:creationId xmlns:p14="http://schemas.microsoft.com/office/powerpoint/2010/main" val="42736081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9144000" cy="997621"/>
          </a:xfrm>
        </p:spPr>
        <p:txBody>
          <a:bodyPr/>
          <a:lstStyle/>
          <a:p>
            <a:r>
              <a:rPr lang="en-US" sz="4800" dirty="0" smtClean="0"/>
              <a:t>Astronomy </a:t>
            </a:r>
            <a:r>
              <a:rPr lang="en-US" sz="4800" dirty="0"/>
              <a:t>Topics </a:t>
            </a:r>
            <a:br>
              <a:rPr lang="en-US" sz="4800" dirty="0"/>
            </a:br>
            <a:r>
              <a:rPr lang="en-US" sz="3200" dirty="0"/>
              <a:t>(with </a:t>
            </a:r>
            <a:r>
              <a:rPr lang="en-US" sz="3200" dirty="0" smtClean="0"/>
              <a:t>Math-</a:t>
            </a:r>
            <a:r>
              <a:rPr lang="en-US" sz="3200" dirty="0"/>
              <a:t>related applications)</a:t>
            </a:r>
          </a:p>
        </p:txBody>
      </p:sp>
      <p:sp>
        <p:nvSpPr>
          <p:cNvPr id="3" name="Content Placeholder 2"/>
          <p:cNvSpPr>
            <a:spLocks noGrp="1"/>
          </p:cNvSpPr>
          <p:nvPr>
            <p:ph idx="1"/>
          </p:nvPr>
        </p:nvSpPr>
        <p:spPr>
          <a:xfrm>
            <a:off x="395862" y="1524362"/>
            <a:ext cx="8412068" cy="5542486"/>
          </a:xfrm>
        </p:spPr>
        <p:txBody>
          <a:bodyPr numCol="2">
            <a:normAutofit/>
          </a:bodyPr>
          <a:lstStyle/>
          <a:p>
            <a:r>
              <a:rPr lang="en-US" dirty="0" smtClean="0"/>
              <a:t>Stellar radii (luminosity and radiation laws)</a:t>
            </a:r>
          </a:p>
          <a:p>
            <a:r>
              <a:rPr lang="en-US" dirty="0" smtClean="0"/>
              <a:t>Light and Spectra</a:t>
            </a:r>
          </a:p>
          <a:p>
            <a:pPr lvl="2"/>
            <a:r>
              <a:rPr lang="en-US" dirty="0" smtClean="0"/>
              <a:t>Light scatter and Rayleigh (lunar eclipses)</a:t>
            </a:r>
          </a:p>
          <a:p>
            <a:pPr lvl="2"/>
            <a:r>
              <a:rPr lang="en-US" dirty="0" smtClean="0"/>
              <a:t>Star </a:t>
            </a:r>
            <a:r>
              <a:rPr lang="en-US" dirty="0" err="1" smtClean="0"/>
              <a:t>Magnitde</a:t>
            </a:r>
            <a:r>
              <a:rPr lang="en-US" dirty="0" smtClean="0"/>
              <a:t> (logarithms)</a:t>
            </a:r>
          </a:p>
          <a:p>
            <a:r>
              <a:rPr lang="en-US" dirty="0" smtClean="0"/>
              <a:t>Radiation Laws and Atoms</a:t>
            </a:r>
          </a:p>
          <a:p>
            <a:r>
              <a:rPr lang="en-US" dirty="0" smtClean="0"/>
              <a:t>Diffraction and Telescope Resolution</a:t>
            </a:r>
            <a:endParaRPr lang="en-US" dirty="0"/>
          </a:p>
          <a:p>
            <a:pPr marL="0" indent="0">
              <a:buNone/>
            </a:pPr>
            <a:endParaRPr lang="en-US" dirty="0" smtClean="0"/>
          </a:p>
          <a:p>
            <a:pPr marL="0" indent="0">
              <a:buNone/>
            </a:pPr>
            <a:endParaRPr lang="en-US" dirty="0"/>
          </a:p>
          <a:p>
            <a:pPr marL="0" indent="0">
              <a:buNone/>
            </a:pPr>
            <a:endParaRPr lang="en-US" dirty="0" smtClean="0"/>
          </a:p>
          <a:p>
            <a:r>
              <a:rPr lang="en-US" dirty="0" smtClean="0"/>
              <a:t>Poisson Characteristics</a:t>
            </a:r>
          </a:p>
          <a:p>
            <a:pPr lvl="2"/>
            <a:r>
              <a:rPr lang="en-US" dirty="0" smtClean="0"/>
              <a:t>Star Profiles</a:t>
            </a:r>
          </a:p>
          <a:p>
            <a:pPr lvl="2"/>
            <a:r>
              <a:rPr lang="en-US" dirty="0" smtClean="0"/>
              <a:t>Object Signal/Noise Ratios</a:t>
            </a:r>
          </a:p>
          <a:p>
            <a:r>
              <a:rPr lang="en-US" dirty="0" smtClean="0"/>
              <a:t>Optics</a:t>
            </a:r>
          </a:p>
          <a:p>
            <a:r>
              <a:rPr lang="en-US" dirty="0" smtClean="0"/>
              <a:t>Visual Astronomy</a:t>
            </a:r>
          </a:p>
          <a:p>
            <a:r>
              <a:rPr lang="en-US" dirty="0" smtClean="0"/>
              <a:t>Astrophotography</a:t>
            </a:r>
          </a:p>
          <a:p>
            <a:pPr lvl="1"/>
            <a:r>
              <a:rPr lang="en-US" dirty="0" smtClean="0"/>
              <a:t>Image scale</a:t>
            </a:r>
          </a:p>
          <a:p>
            <a:pPr lvl="1"/>
            <a:r>
              <a:rPr lang="en-US" dirty="0" smtClean="0"/>
              <a:t>SNR</a:t>
            </a:r>
          </a:p>
          <a:p>
            <a:pPr lvl="1"/>
            <a:r>
              <a:rPr lang="en-US" dirty="0" smtClean="0"/>
              <a:t>Golden Ratio (law of thirds)</a:t>
            </a:r>
          </a:p>
        </p:txBody>
      </p:sp>
    </p:spTree>
    <p:extLst>
      <p:ext uri="{BB962C8B-B14F-4D97-AF65-F5344CB8AC3E}">
        <p14:creationId xmlns:p14="http://schemas.microsoft.com/office/powerpoint/2010/main" val="9754983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312930" y="141572"/>
            <a:ext cx="9884908" cy="962702"/>
          </a:xfrm>
        </p:spPr>
        <p:txBody>
          <a:bodyPr/>
          <a:lstStyle/>
          <a:p>
            <a:pPr eaLnBrk="1" hangingPunct="1">
              <a:defRPr/>
            </a:pPr>
            <a:r>
              <a:rPr lang="en-US" sz="3600" dirty="0" smtClean="0"/>
              <a:t>Why is this the best subject to teach?</a:t>
            </a:r>
          </a:p>
        </p:txBody>
      </p:sp>
      <p:sp>
        <p:nvSpPr>
          <p:cNvPr id="15362" name="Slide Number Placeholder 3"/>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7D4DE798-06A7-417F-831E-48B2A34A9D92}" type="slidenum">
              <a:rPr lang="en-US" sz="1400" smtClean="0">
                <a:latin typeface="Times New Roman" panose="02020603050405020304" pitchFamily="18" charset="0"/>
              </a:rPr>
              <a:pPr>
                <a:spcBef>
                  <a:spcPct val="50000"/>
                </a:spcBef>
                <a:buClrTx/>
                <a:buSzTx/>
                <a:buFontTx/>
                <a:buNone/>
              </a:pPr>
              <a:t>35</a:t>
            </a:fld>
            <a:endParaRPr lang="en-US" sz="1400" smtClean="0">
              <a:latin typeface="Times New Roman" panose="02020603050405020304" pitchFamily="18" charset="0"/>
            </a:endParaRPr>
          </a:p>
        </p:txBody>
      </p:sp>
      <p:pic>
        <p:nvPicPr>
          <p:cNvPr id="2" name="Contact_Scene_highres_mux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888" y="1284572"/>
            <a:ext cx="8134350" cy="4572000"/>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
        <p:nvSpPr>
          <p:cNvPr id="6" name="TextBox 5"/>
          <p:cNvSpPr txBox="1"/>
          <p:nvPr/>
        </p:nvSpPr>
        <p:spPr>
          <a:xfrm>
            <a:off x="828344" y="6052258"/>
            <a:ext cx="7160576" cy="400110"/>
          </a:xfrm>
          <a:prstGeom prst="rect">
            <a:avLst/>
          </a:prstGeom>
          <a:noFill/>
        </p:spPr>
        <p:txBody>
          <a:bodyPr wrap="square" rtlCol="0">
            <a:spAutoFit/>
          </a:bodyPr>
          <a:lstStyle/>
          <a:p>
            <a:pPr algn="ctr"/>
            <a:r>
              <a:rPr lang="en-US" sz="2000" dirty="0" smtClean="0">
                <a:latin typeface="+mn-lt"/>
              </a:rPr>
              <a:t>Credit </a:t>
            </a:r>
            <a:r>
              <a:rPr lang="en-US" sz="2000" dirty="0">
                <a:latin typeface="+mn-lt"/>
              </a:rPr>
              <a:t> </a:t>
            </a:r>
            <a:r>
              <a:rPr lang="en-US" sz="2000" dirty="0" smtClean="0">
                <a:latin typeface="+mn-lt"/>
              </a:rPr>
              <a:t>- </a:t>
            </a:r>
            <a:r>
              <a:rPr lang="en-US" sz="2000" dirty="0" err="1" smtClean="0">
                <a:latin typeface="+mn-lt"/>
              </a:rPr>
              <a:t>Rammshytn</a:t>
            </a:r>
            <a:r>
              <a:rPr lang="en-US" sz="2000" dirty="0" smtClean="0">
                <a:latin typeface="+mn-lt"/>
              </a:rPr>
              <a:t> http</a:t>
            </a:r>
            <a:r>
              <a:rPr lang="en-US" sz="2000" dirty="0">
                <a:latin typeface="+mn-lt"/>
              </a:rPr>
              <a:t>://youtu.be/Z8axMaBL4uo</a:t>
            </a:r>
          </a:p>
        </p:txBody>
      </p:sp>
    </p:spTree>
    <p:extLst>
      <p:ext uri="{BB962C8B-B14F-4D97-AF65-F5344CB8AC3E}">
        <p14:creationId xmlns:p14="http://schemas.microsoft.com/office/powerpoint/2010/main" val="261887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99598"/>
          </a:xfrm>
        </p:spPr>
        <p:txBody>
          <a:bodyPr/>
          <a:lstStyle/>
          <a:p>
            <a:r>
              <a:rPr lang="en-US" sz="4000" dirty="0" smtClean="0"/>
              <a:t>What can I see through my scope?</a:t>
            </a:r>
            <a:endParaRPr lang="en-US" sz="4000" dirty="0"/>
          </a:p>
        </p:txBody>
      </p:sp>
      <p:sp>
        <p:nvSpPr>
          <p:cNvPr id="6" name="TextBox 5"/>
          <p:cNvSpPr txBox="1"/>
          <p:nvPr/>
        </p:nvSpPr>
        <p:spPr>
          <a:xfrm>
            <a:off x="779462" y="1307175"/>
            <a:ext cx="7894638" cy="6432531"/>
          </a:xfrm>
          <a:prstGeom prst="rect">
            <a:avLst/>
          </a:prstGeom>
          <a:noFill/>
        </p:spPr>
        <p:txBody>
          <a:bodyPr wrap="square" numCol="1" rtlCol="0">
            <a:spAutoFit/>
          </a:bodyPr>
          <a:lstStyle/>
          <a:p>
            <a:r>
              <a:rPr lang="en-US" dirty="0" smtClean="0"/>
              <a:t>The human eye’s aperture is ~8 mm (at best).  The difference in light gathering power between apertures of different sizes can be computed by dividing the two apertures and squaring the result.  So, with a 100mm (4” inch) scope…</a:t>
            </a:r>
          </a:p>
          <a:p>
            <a:endParaRPr lang="en-US" dirty="0" smtClean="0"/>
          </a:p>
          <a:p>
            <a:pPr algn="ctr"/>
            <a:r>
              <a:rPr lang="en-US" b="1" i="1" dirty="0" smtClean="0"/>
              <a:t>Difference in Light Power = (100mm/8mm)</a:t>
            </a:r>
            <a:r>
              <a:rPr lang="en-US" b="1" i="1" baseline="30000" dirty="0" smtClean="0"/>
              <a:t>2</a:t>
            </a:r>
            <a:r>
              <a:rPr lang="en-US" b="1" i="1" dirty="0" smtClean="0"/>
              <a:t> = 156.25 times</a:t>
            </a:r>
          </a:p>
          <a:p>
            <a:pPr algn="ctr"/>
            <a:endParaRPr lang="en-US" dirty="0"/>
          </a:p>
          <a:p>
            <a:pPr algn="ctr"/>
            <a:r>
              <a:rPr lang="en-US" dirty="0" smtClean="0"/>
              <a:t>Let’s use our knowledge of the magnitude scale from earlier to compute light gathering power in terms of magnitude’s of improvement…</a:t>
            </a:r>
          </a:p>
          <a:p>
            <a:pPr algn="ctr"/>
            <a:endParaRPr lang="en-US" dirty="0"/>
          </a:p>
          <a:p>
            <a:pPr algn="ctr"/>
            <a:r>
              <a:rPr lang="en-US" dirty="0" smtClean="0"/>
              <a:t>Since we know that a 5 “mag” difference is a factor of 100 in apparent brightness, then how many “</a:t>
            </a:r>
            <a:r>
              <a:rPr lang="en-US" dirty="0" err="1" smtClean="0"/>
              <a:t>mags</a:t>
            </a:r>
            <a:r>
              <a:rPr lang="en-US" dirty="0" smtClean="0"/>
              <a:t>” improvement should we see with the 4” scope listed above?</a:t>
            </a:r>
          </a:p>
          <a:p>
            <a:pPr algn="ctr"/>
            <a:endParaRPr lang="en-US" dirty="0"/>
          </a:p>
          <a:p>
            <a:pPr algn="ctr"/>
            <a:r>
              <a:rPr lang="en-US" b="1" i="1" dirty="0" smtClean="0"/>
              <a:t>Difference in Mag = log</a:t>
            </a:r>
            <a:r>
              <a:rPr lang="en-US" b="1" i="1" baseline="-25000" dirty="0" smtClean="0"/>
              <a:t>2.512</a:t>
            </a:r>
            <a:r>
              <a:rPr lang="en-US" b="1" i="1" dirty="0" smtClean="0"/>
              <a:t> (Difference in Light Power)</a:t>
            </a:r>
          </a:p>
          <a:p>
            <a:pPr algn="ctr"/>
            <a:r>
              <a:rPr lang="en-US" dirty="0" smtClean="0"/>
              <a:t>So,  Difference in Mag = log</a:t>
            </a:r>
            <a:r>
              <a:rPr lang="en-US" baseline="-25000" dirty="0" smtClean="0"/>
              <a:t>2.512 </a:t>
            </a:r>
            <a:r>
              <a:rPr lang="en-US" dirty="0" smtClean="0"/>
              <a:t>(156.25) = log 156.25/log 2.512 = </a:t>
            </a:r>
            <a:r>
              <a:rPr lang="en-US" sz="2400" b="1" dirty="0" smtClean="0"/>
              <a:t>5.48 </a:t>
            </a:r>
            <a:r>
              <a:rPr lang="en-US" sz="2400" b="1" dirty="0" err="1" smtClean="0"/>
              <a:t>mags</a:t>
            </a:r>
            <a:endParaRPr lang="en-US" sz="2400" b="1" dirty="0" smtClean="0"/>
          </a:p>
          <a:p>
            <a:pPr algn="ctr"/>
            <a:endParaRPr lang="en-US" sz="2400" b="1" dirty="0" smtClean="0"/>
          </a:p>
          <a:p>
            <a:pPr algn="ctr"/>
            <a:r>
              <a:rPr lang="en-US" sz="2000" b="1" dirty="0" smtClean="0"/>
              <a:t>Thus, if I observe in mag 4.5 suburban skies, I should be able to see magnitude 9.98 objects with my 4” telescope!!!</a:t>
            </a:r>
            <a:endParaRPr lang="en-US" sz="1600" dirty="0" smtClean="0"/>
          </a:p>
          <a:p>
            <a:pPr algn="ctr"/>
            <a:endParaRPr lang="en-US" dirty="0" smtClean="0"/>
          </a:p>
          <a:p>
            <a:pPr algn="ctr"/>
            <a:endParaRPr lang="en-US" dirty="0"/>
          </a:p>
          <a:p>
            <a:pPr algn="ctr"/>
            <a:endParaRPr lang="en-US" dirty="0" smtClean="0"/>
          </a:p>
          <a:p>
            <a:endParaRPr lang="en-US" dirty="0"/>
          </a:p>
        </p:txBody>
      </p:sp>
    </p:spTree>
    <p:extLst>
      <p:ext uri="{BB962C8B-B14F-4D97-AF65-F5344CB8AC3E}">
        <p14:creationId xmlns:p14="http://schemas.microsoft.com/office/powerpoint/2010/main" val="12771797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99598"/>
          </a:xfrm>
        </p:spPr>
        <p:txBody>
          <a:bodyPr/>
          <a:lstStyle/>
          <a:p>
            <a:r>
              <a:rPr lang="en-US" sz="3200" dirty="0" smtClean="0"/>
              <a:t>What can I see through my scope? </a:t>
            </a:r>
            <a:r>
              <a:rPr lang="en-US" sz="2800" dirty="0" smtClean="0"/>
              <a:t>(cont.)</a:t>
            </a:r>
            <a:endParaRPr lang="en-US" sz="2800" dirty="0"/>
          </a:p>
        </p:txBody>
      </p:sp>
      <p:pic>
        <p:nvPicPr>
          <p:cNvPr id="5" name="Picture 4" descr="WhatcanIs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2784503"/>
            <a:ext cx="8204200" cy="3683000"/>
          </a:xfrm>
          <a:prstGeom prst="rect">
            <a:avLst/>
          </a:prstGeom>
        </p:spPr>
      </p:pic>
      <p:sp>
        <p:nvSpPr>
          <p:cNvPr id="6" name="TextBox 5"/>
          <p:cNvSpPr txBox="1"/>
          <p:nvPr/>
        </p:nvSpPr>
        <p:spPr>
          <a:xfrm>
            <a:off x="779462" y="1307175"/>
            <a:ext cx="7894638" cy="1477328"/>
          </a:xfrm>
          <a:prstGeom prst="rect">
            <a:avLst/>
          </a:prstGeom>
          <a:noFill/>
        </p:spPr>
        <p:txBody>
          <a:bodyPr wrap="square" numCol="1" rtlCol="0">
            <a:spAutoFit/>
          </a:bodyPr>
          <a:lstStyle/>
          <a:p>
            <a:r>
              <a:rPr lang="en-US" dirty="0" smtClean="0"/>
              <a:t>ACTIVITY:  Have students compute a maximum light gathering chart, such as below, to assist them in their observation planning and data logging.  </a:t>
            </a:r>
          </a:p>
          <a:p>
            <a:endParaRPr lang="en-US" dirty="0"/>
          </a:p>
          <a:p>
            <a:r>
              <a:rPr lang="en-US" dirty="0" smtClean="0"/>
              <a:t>What is the value of Dark Skies?   What is the value of increased aperture? </a:t>
            </a:r>
          </a:p>
          <a:p>
            <a:endParaRPr lang="en-US" dirty="0"/>
          </a:p>
        </p:txBody>
      </p:sp>
    </p:spTree>
    <p:extLst>
      <p:ext uri="{BB962C8B-B14F-4D97-AF65-F5344CB8AC3E}">
        <p14:creationId xmlns:p14="http://schemas.microsoft.com/office/powerpoint/2010/main" val="11995096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404017"/>
            <a:ext cx="7581901" cy="1653988"/>
          </a:xfrm>
        </p:spPr>
        <p:txBody>
          <a:bodyPr/>
          <a:lstStyle/>
          <a:p>
            <a:r>
              <a:rPr lang="en-US" sz="4800" dirty="0" smtClean="0"/>
              <a:t>Computing Magnification</a:t>
            </a:r>
            <a:endParaRPr lang="en-US" sz="4800" dirty="0"/>
          </a:p>
        </p:txBody>
      </p:sp>
      <p:sp>
        <p:nvSpPr>
          <p:cNvPr id="3" name="Content Placeholder 2"/>
          <p:cNvSpPr>
            <a:spLocks noGrp="1"/>
          </p:cNvSpPr>
          <p:nvPr>
            <p:ph idx="1"/>
          </p:nvPr>
        </p:nvSpPr>
        <p:spPr>
          <a:xfrm>
            <a:off x="779462" y="1126482"/>
            <a:ext cx="7581901" cy="5731517"/>
          </a:xfrm>
        </p:spPr>
        <p:txBody>
          <a:bodyPr>
            <a:normAutofit lnSpcReduction="10000"/>
          </a:bodyPr>
          <a:lstStyle/>
          <a:p>
            <a:r>
              <a:rPr lang="en-US" dirty="0"/>
              <a:t>The magnification of a telescope changes as the eyepiece is changed. Magnification can be calculated by dividing the focal length of your telescope by the focal length of the eyepiece. </a:t>
            </a:r>
            <a:endParaRPr lang="en-US" dirty="0" smtClean="0"/>
          </a:p>
          <a:p>
            <a:r>
              <a:rPr lang="en-US" dirty="0" smtClean="0"/>
              <a:t>Thus, if the scope has a focal length of 2000mm (typical of an 8” SCT), then…</a:t>
            </a:r>
          </a:p>
          <a:p>
            <a:pPr lvl="1"/>
            <a:r>
              <a:rPr lang="en-US" dirty="0" smtClean="0"/>
              <a:t>2000mm f/l divided by 31mm eyepiece yields 64.5x power.</a:t>
            </a:r>
          </a:p>
          <a:p>
            <a:pPr lvl="1"/>
            <a:r>
              <a:rPr lang="en-US" dirty="0" smtClean="0"/>
              <a:t>ACTIVITY:  Have all student compute Magnification charts for their telescopes with their eyepieces and </a:t>
            </a:r>
            <a:r>
              <a:rPr lang="en-US" dirty="0" err="1" smtClean="0"/>
              <a:t>barlows</a:t>
            </a:r>
            <a:r>
              <a:rPr lang="en-US" dirty="0" smtClean="0"/>
              <a:t>.</a:t>
            </a:r>
          </a:p>
          <a:p>
            <a:r>
              <a:rPr lang="en-US" dirty="0" smtClean="0"/>
              <a:t>What eyepieces would be optimal for this scope? </a:t>
            </a:r>
          </a:p>
          <a:p>
            <a:pPr lvl="1"/>
            <a:r>
              <a:rPr lang="en-US" dirty="0" smtClean="0"/>
              <a:t>For another activity, have students Google “exit pupils for eye</a:t>
            </a:r>
          </a:p>
        </p:txBody>
      </p:sp>
    </p:spTree>
    <p:extLst>
      <p:ext uri="{BB962C8B-B14F-4D97-AF65-F5344CB8AC3E}">
        <p14:creationId xmlns:p14="http://schemas.microsoft.com/office/powerpoint/2010/main" val="3012599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580" y="-174681"/>
            <a:ext cx="7581901" cy="1653988"/>
          </a:xfrm>
        </p:spPr>
        <p:txBody>
          <a:bodyPr/>
          <a:lstStyle/>
          <a:p>
            <a:r>
              <a:rPr lang="en-US" sz="4000" dirty="0" smtClean="0"/>
              <a:t>Computing TRUE FIELD</a:t>
            </a:r>
            <a:endParaRPr lang="en-US" sz="4000" dirty="0"/>
          </a:p>
        </p:txBody>
      </p:sp>
      <p:sp>
        <p:nvSpPr>
          <p:cNvPr id="3" name="Content Placeholder 2"/>
          <p:cNvSpPr>
            <a:spLocks noGrp="1"/>
          </p:cNvSpPr>
          <p:nvPr>
            <p:ph idx="1"/>
          </p:nvPr>
        </p:nvSpPr>
        <p:spPr>
          <a:xfrm>
            <a:off x="779462" y="1126482"/>
            <a:ext cx="7581901" cy="5731517"/>
          </a:xfrm>
        </p:spPr>
        <p:txBody>
          <a:bodyPr>
            <a:normAutofit fontScale="92500" lnSpcReduction="20000"/>
          </a:bodyPr>
          <a:lstStyle/>
          <a:p>
            <a:r>
              <a:rPr lang="en-US" dirty="0" smtClean="0"/>
              <a:t>Eyepieces have an apparent field of view (APOV) according to design…</a:t>
            </a:r>
          </a:p>
          <a:p>
            <a:pPr lvl="3"/>
            <a:r>
              <a:rPr lang="en-US" dirty="0" err="1" smtClean="0"/>
              <a:t>Plössl</a:t>
            </a:r>
            <a:r>
              <a:rPr lang="en-US" dirty="0" smtClean="0"/>
              <a:t> = 50° APOV</a:t>
            </a:r>
          </a:p>
          <a:p>
            <a:pPr lvl="3"/>
            <a:r>
              <a:rPr lang="en-US" dirty="0" err="1" smtClean="0"/>
              <a:t>Panoptics</a:t>
            </a:r>
            <a:r>
              <a:rPr lang="en-US" dirty="0" smtClean="0"/>
              <a:t> = 68° APOV</a:t>
            </a:r>
          </a:p>
          <a:p>
            <a:pPr lvl="3"/>
            <a:r>
              <a:rPr lang="en-US" dirty="0" err="1" smtClean="0"/>
              <a:t>Naglers</a:t>
            </a:r>
            <a:r>
              <a:rPr lang="en-US" dirty="0" smtClean="0"/>
              <a:t> = 82</a:t>
            </a:r>
            <a:r>
              <a:rPr lang="en-US" dirty="0"/>
              <a:t>° </a:t>
            </a:r>
            <a:r>
              <a:rPr lang="en-US" dirty="0" smtClean="0"/>
              <a:t> APOV </a:t>
            </a:r>
          </a:p>
          <a:p>
            <a:pPr lvl="3"/>
            <a:r>
              <a:rPr lang="en-US" dirty="0" smtClean="0"/>
              <a:t>Ethos = 100</a:t>
            </a:r>
            <a:r>
              <a:rPr lang="en-US" dirty="0"/>
              <a:t>° or 110</a:t>
            </a:r>
            <a:r>
              <a:rPr lang="en-US" dirty="0" smtClean="0"/>
              <a:t>° APOV</a:t>
            </a:r>
          </a:p>
          <a:p>
            <a:pPr lvl="3"/>
            <a:r>
              <a:rPr lang="en-US" dirty="0" smtClean="0"/>
              <a:t>Others are easily found by the magic of Google</a:t>
            </a:r>
          </a:p>
          <a:p>
            <a:r>
              <a:rPr lang="en-US" dirty="0" smtClean="0"/>
              <a:t>The True Field of the eyepiece for a given scope can be computed by…</a:t>
            </a:r>
          </a:p>
          <a:p>
            <a:pPr marL="806450" lvl="2" indent="0">
              <a:buNone/>
            </a:pPr>
            <a:r>
              <a:rPr lang="en-US" dirty="0" smtClean="0"/>
              <a:t>     	True </a:t>
            </a:r>
            <a:r>
              <a:rPr lang="en-US" dirty="0"/>
              <a:t>Field = </a:t>
            </a:r>
            <a:r>
              <a:rPr lang="en-US" dirty="0" smtClean="0"/>
              <a:t>APOV ÷ Magnification</a:t>
            </a:r>
            <a:endParaRPr lang="en-US" b="0" dirty="0"/>
          </a:p>
          <a:p>
            <a:pPr lvl="2"/>
            <a:r>
              <a:rPr lang="en-US" b="0" dirty="0"/>
              <a:t>For </a:t>
            </a:r>
            <a:r>
              <a:rPr lang="en-US" b="0" dirty="0" smtClean="0"/>
              <a:t>example, suppose you have an 8” SCT with </a:t>
            </a:r>
            <a:r>
              <a:rPr lang="en-US" b="0" dirty="0"/>
              <a:t>a 2000mm focal </a:t>
            </a:r>
            <a:r>
              <a:rPr lang="en-US" b="0" dirty="0" smtClean="0"/>
              <a:t>length</a:t>
            </a:r>
            <a:r>
              <a:rPr lang="en-US" b="0" dirty="0"/>
              <a:t> </a:t>
            </a:r>
            <a:r>
              <a:rPr lang="en-US" b="0" dirty="0" smtClean="0"/>
              <a:t>and a </a:t>
            </a:r>
            <a:r>
              <a:rPr lang="en-US" b="0" dirty="0"/>
              <a:t>20mm </a:t>
            </a:r>
            <a:r>
              <a:rPr lang="en-US" b="0" dirty="0" err="1"/>
              <a:t>Plössl</a:t>
            </a:r>
            <a:r>
              <a:rPr lang="en-US" b="0" dirty="0" smtClean="0"/>
              <a:t> eyepiece </a:t>
            </a:r>
            <a:r>
              <a:rPr lang="en-US" b="0" dirty="0"/>
              <a:t>with a 50° apparent field. </a:t>
            </a:r>
            <a:r>
              <a:rPr lang="en-US" b="0" dirty="0" smtClean="0"/>
              <a:t>  </a:t>
            </a:r>
          </a:p>
          <a:p>
            <a:pPr lvl="3"/>
            <a:r>
              <a:rPr lang="en-US" b="0" dirty="0"/>
              <a:t>M</a:t>
            </a:r>
            <a:r>
              <a:rPr lang="en-US" b="0" dirty="0" smtClean="0"/>
              <a:t>agnification </a:t>
            </a:r>
            <a:r>
              <a:rPr lang="en-US" b="0" dirty="0"/>
              <a:t>would be </a:t>
            </a:r>
            <a:r>
              <a:rPr lang="en-US" b="0" dirty="0" smtClean="0"/>
              <a:t>100x </a:t>
            </a:r>
            <a:r>
              <a:rPr lang="en-US" b="0" dirty="0"/>
              <a:t>(2000mm ÷ 20mm). </a:t>
            </a:r>
            <a:endParaRPr lang="en-US" b="0" dirty="0" smtClean="0"/>
          </a:p>
          <a:p>
            <a:pPr lvl="3"/>
            <a:r>
              <a:rPr lang="en-US" b="0" dirty="0" smtClean="0"/>
              <a:t>The </a:t>
            </a:r>
            <a:r>
              <a:rPr lang="en-US" b="0" dirty="0"/>
              <a:t>T</a:t>
            </a:r>
            <a:r>
              <a:rPr lang="en-US" b="0" dirty="0" smtClean="0"/>
              <a:t>rue </a:t>
            </a:r>
            <a:r>
              <a:rPr lang="en-US" b="0" dirty="0"/>
              <a:t>field would be 50 ÷ 100, or 0.5° - about the same apparent diameter as the full Moon</a:t>
            </a:r>
            <a:r>
              <a:rPr lang="en-US" b="0" dirty="0" smtClean="0"/>
              <a:t>.</a:t>
            </a:r>
            <a:r>
              <a:rPr lang="en-US" dirty="0"/>
              <a:t> </a:t>
            </a:r>
            <a:endParaRPr lang="en-US" dirty="0" smtClean="0"/>
          </a:p>
          <a:p>
            <a:pPr lvl="2"/>
            <a:r>
              <a:rPr lang="en-US" dirty="0" smtClean="0"/>
              <a:t>ACTIVITY:  Have students compute their True Fields in addition to their magnifications for their eyepiece collections and given telescopes.</a:t>
            </a:r>
            <a:endParaRPr lang="en-US" dirty="0"/>
          </a:p>
        </p:txBody>
      </p:sp>
    </p:spTree>
    <p:extLst>
      <p:ext uri="{BB962C8B-B14F-4D97-AF65-F5344CB8AC3E}">
        <p14:creationId xmlns:p14="http://schemas.microsoft.com/office/powerpoint/2010/main" val="18933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ONE:</a:t>
            </a:r>
            <a:br>
              <a:rPr lang="en-US" dirty="0" smtClean="0"/>
            </a:br>
            <a:r>
              <a:rPr lang="en-US" dirty="0" smtClean="0"/>
              <a:t> The Monty Hall Problem</a:t>
            </a:r>
            <a:endParaRPr lang="en-US" dirty="0"/>
          </a:p>
        </p:txBody>
      </p:sp>
      <p:pic>
        <p:nvPicPr>
          <p:cNvPr id="5" name="Picture Placeholder 4" descr="MontyHallProblem.jpg"/>
          <p:cNvPicPr>
            <a:picLocks noGrp="1" noChangeAspect="1"/>
          </p:cNvPicPr>
          <p:nvPr>
            <p:ph type="pic" idx="1"/>
          </p:nvPr>
        </p:nvPicPr>
        <p:blipFill>
          <a:blip r:embed="rId2">
            <a:extLst>
              <a:ext uri="{28A0092B-C50C-407E-A947-70E740481C1C}">
                <a14:useLocalDpi xmlns:a14="http://schemas.microsoft.com/office/drawing/2010/main" val="0"/>
              </a:ext>
            </a:extLst>
          </a:blip>
          <a:srcRect t="-34928" b="-34928"/>
          <a:stretch>
            <a:fillRect/>
          </a:stretch>
        </p:blipFill>
        <p:spPr>
          <a:xfrm>
            <a:off x="5267325" y="1676400"/>
            <a:ext cx="2974975" cy="2974975"/>
          </a:xfrm>
        </p:spPr>
      </p:pic>
      <p:sp>
        <p:nvSpPr>
          <p:cNvPr id="4" name="Text Placeholder 3"/>
          <p:cNvSpPr>
            <a:spLocks noGrp="1"/>
          </p:cNvSpPr>
          <p:nvPr>
            <p:ph type="body" sz="half" idx="2"/>
          </p:nvPr>
        </p:nvSpPr>
        <p:spPr>
          <a:xfrm>
            <a:off x="777239" y="1828799"/>
            <a:ext cx="3791667" cy="4670424"/>
          </a:xfrm>
        </p:spPr>
        <p:txBody>
          <a:bodyPr>
            <a:normAutofit/>
          </a:bodyPr>
          <a:lstStyle/>
          <a:p>
            <a:r>
              <a:rPr lang="en-US" dirty="0" smtClean="0"/>
              <a:t>Suppose you’re on a game show and you are given a choice of 3 doors… </a:t>
            </a:r>
          </a:p>
          <a:p>
            <a:r>
              <a:rPr lang="en-US" dirty="0" smtClean="0"/>
              <a:t>Behind one door is a car; behind the other doors, goats.   You pick a door, and the host, who knows what’s behind the doors, opens another door, which has a goat.  </a:t>
            </a:r>
          </a:p>
          <a:p>
            <a:r>
              <a:rPr lang="en-US" dirty="0" smtClean="0"/>
              <a:t>He says to you, “Do you want to change your pick to the other door?”</a:t>
            </a:r>
          </a:p>
          <a:p>
            <a:r>
              <a:rPr lang="en-US" dirty="0" smtClean="0"/>
              <a:t>Is it to your advantage to do so?</a:t>
            </a:r>
            <a:endParaRPr lang="en-US" dirty="0"/>
          </a:p>
        </p:txBody>
      </p:sp>
    </p:spTree>
    <p:extLst>
      <p:ext uri="{BB962C8B-B14F-4D97-AF65-F5344CB8AC3E}">
        <p14:creationId xmlns:p14="http://schemas.microsoft.com/office/powerpoint/2010/main" val="23966376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938163"/>
          </a:xfrm>
        </p:spPr>
        <p:txBody>
          <a:bodyPr/>
          <a:lstStyle/>
          <a:p>
            <a:r>
              <a:rPr lang="en-US" sz="3600" dirty="0" smtClean="0"/>
              <a:t>Lunar Craters (Can I See The Flag?)</a:t>
            </a:r>
            <a:endParaRPr lang="en-US" sz="3600" dirty="0"/>
          </a:p>
        </p:txBody>
      </p:sp>
      <p:pic>
        <p:nvPicPr>
          <p:cNvPr id="4" name="Content Placeholder 3" descr="luna_orig.jpg"/>
          <p:cNvPicPr>
            <a:picLocks noGrp="1" noChangeAspect="1"/>
          </p:cNvPicPr>
          <p:nvPr>
            <p:ph idx="1"/>
          </p:nvPr>
        </p:nvPicPr>
        <p:blipFill>
          <a:blip r:embed="rId3">
            <a:extLst>
              <a:ext uri="{28A0092B-C50C-407E-A947-70E740481C1C}">
                <a14:useLocalDpi xmlns:a14="http://schemas.microsoft.com/office/drawing/2010/main" val="0"/>
              </a:ext>
            </a:extLst>
          </a:blip>
          <a:srcRect l="1009" r="1009"/>
          <a:stretch>
            <a:fillRect/>
          </a:stretch>
        </p:blipFill>
        <p:spPr>
          <a:xfrm>
            <a:off x="4738672" y="1214438"/>
            <a:ext cx="3795712" cy="5191125"/>
          </a:xfrm>
        </p:spPr>
      </p:pic>
      <p:sp>
        <p:nvSpPr>
          <p:cNvPr id="5" name="TextBox 4"/>
          <p:cNvSpPr txBox="1"/>
          <p:nvPr/>
        </p:nvSpPr>
        <p:spPr>
          <a:xfrm flipH="1">
            <a:off x="504237" y="1214438"/>
            <a:ext cx="3820167" cy="6894196"/>
          </a:xfrm>
          <a:prstGeom prst="rect">
            <a:avLst/>
          </a:prstGeom>
          <a:noFill/>
        </p:spPr>
        <p:txBody>
          <a:bodyPr wrap="square" rtlCol="0">
            <a:spAutoFit/>
          </a:bodyPr>
          <a:lstStyle/>
          <a:p>
            <a:r>
              <a:rPr lang="en-US" sz="2000" dirty="0" smtClean="0"/>
              <a:t>The moon is wonderful, except when you are trying to observe faint stuff.   But because it is often observable during the day, it is critical to do as much as you can with our celestial partner!</a:t>
            </a:r>
          </a:p>
          <a:p>
            <a:endParaRPr lang="en-US" sz="2000" dirty="0" smtClean="0"/>
          </a:p>
          <a:p>
            <a:r>
              <a:rPr lang="en-US" sz="2000" dirty="0" smtClean="0"/>
              <a:t>ACTIVITY 1:  Taking photos is easy, even with an iPhone through an eyepiece.  Because of this, students should be encouraged to take lunar pictures often.  Use these images as the basis for other mathematical activities…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0012880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01880"/>
          </a:xfrm>
        </p:spPr>
        <p:txBody>
          <a:bodyPr/>
          <a:lstStyle/>
          <a:p>
            <a:r>
              <a:rPr lang="en-US" sz="3600" dirty="0" smtClean="0"/>
              <a:t>“Can I See the Flag” </a:t>
            </a:r>
            <a:r>
              <a:rPr lang="en-US" sz="2800" dirty="0" smtClean="0"/>
              <a:t>(cont.)</a:t>
            </a:r>
            <a:endParaRPr lang="en-US" sz="2800" dirty="0"/>
          </a:p>
        </p:txBody>
      </p:sp>
      <p:sp>
        <p:nvSpPr>
          <p:cNvPr id="3" name="Content Placeholder 2"/>
          <p:cNvSpPr>
            <a:spLocks noGrp="1"/>
          </p:cNvSpPr>
          <p:nvPr>
            <p:ph idx="1"/>
          </p:nvPr>
        </p:nvSpPr>
        <p:spPr>
          <a:xfrm>
            <a:off x="483850" y="1012920"/>
            <a:ext cx="8164960" cy="5699567"/>
          </a:xfrm>
        </p:spPr>
        <p:txBody>
          <a:bodyPr>
            <a:normAutofit fontScale="85000" lnSpcReduction="20000"/>
          </a:bodyPr>
          <a:lstStyle/>
          <a:p>
            <a:pPr marL="0" indent="0">
              <a:buNone/>
            </a:pPr>
            <a:r>
              <a:rPr lang="en-US" dirty="0" smtClean="0"/>
              <a:t>ACTIVITY </a:t>
            </a:r>
            <a:r>
              <a:rPr lang="en-US" dirty="0"/>
              <a:t>2:  Given perfect conditions, a telescope’s resolving power doubles with a scope’s aperture for a given wavelength.  Thus, it becomes easy to </a:t>
            </a:r>
            <a:r>
              <a:rPr lang="en-US" dirty="0" smtClean="0"/>
              <a:t>approximate </a:t>
            </a:r>
            <a:r>
              <a:rPr lang="en-US" dirty="0"/>
              <a:t>the minimum sized </a:t>
            </a:r>
            <a:r>
              <a:rPr lang="en-US" dirty="0" smtClean="0"/>
              <a:t>object (in arc seconds) </a:t>
            </a:r>
            <a:r>
              <a:rPr lang="en-US" dirty="0"/>
              <a:t>that you can see through any scope of given aperture</a:t>
            </a:r>
            <a:r>
              <a:rPr lang="en-US" dirty="0" smtClean="0"/>
              <a:t>.   </a:t>
            </a:r>
          </a:p>
          <a:p>
            <a:pPr marL="0" indent="0" algn="ctr">
              <a:buNone/>
            </a:pPr>
            <a:r>
              <a:rPr lang="en-US" sz="2000" i="1" dirty="0" smtClean="0"/>
              <a:t>Resolving Power (</a:t>
            </a:r>
            <a:r>
              <a:rPr lang="en-US" sz="2000" i="1" dirty="0" err="1" smtClean="0"/>
              <a:t>Dawe’s</a:t>
            </a:r>
            <a:r>
              <a:rPr lang="en-US" sz="2000" i="1" dirty="0" smtClean="0"/>
              <a:t> Limit) = 4.56/aperture size (in inches)</a:t>
            </a:r>
            <a:endParaRPr lang="en-US" dirty="0" smtClean="0"/>
          </a:p>
          <a:p>
            <a:pPr marL="0" indent="0" algn="ctr">
              <a:buNone/>
            </a:pPr>
            <a:r>
              <a:rPr lang="en-US" sz="2000" dirty="0" smtClean="0"/>
              <a:t>For an 8” telescope, you should be able to resolve detail as small as…</a:t>
            </a:r>
          </a:p>
          <a:p>
            <a:pPr marL="0" indent="0" algn="ctr">
              <a:buNone/>
            </a:pPr>
            <a:r>
              <a:rPr lang="en-US" sz="2000" dirty="0" smtClean="0"/>
              <a:t> 4.56/8 or </a:t>
            </a:r>
            <a:r>
              <a:rPr lang="en-US" i="1" dirty="0" smtClean="0"/>
              <a:t>.57 arc seconds</a:t>
            </a:r>
          </a:p>
          <a:p>
            <a:pPr marL="0" indent="0">
              <a:buNone/>
            </a:pPr>
            <a:r>
              <a:rPr lang="en-US" sz="2000" i="1" u="sng" dirty="0" smtClean="0"/>
              <a:t>Questions:  </a:t>
            </a:r>
          </a:p>
          <a:p>
            <a:pPr marL="0" indent="0">
              <a:buNone/>
            </a:pPr>
            <a:r>
              <a:rPr lang="en-US" sz="2000" dirty="0" smtClean="0"/>
              <a:t>Using the current distance from the moon, what if the minimum width of an object visible on the moon’s surface using your telescope?  </a:t>
            </a:r>
          </a:p>
          <a:p>
            <a:pPr marL="0" indent="0">
              <a:buNone/>
            </a:pPr>
            <a:r>
              <a:rPr lang="en-US" sz="2000" dirty="0" smtClean="0"/>
              <a:t>What is the size of an Apollo lander and flag?</a:t>
            </a:r>
          </a:p>
          <a:p>
            <a:pPr marL="0" indent="0">
              <a:buNone/>
            </a:pPr>
            <a:r>
              <a:rPr lang="en-US" sz="2000" dirty="0" smtClean="0"/>
              <a:t>What will you say to people who ask if you can see this with your telescope?  </a:t>
            </a:r>
          </a:p>
          <a:p>
            <a:pPr marL="0" indent="0">
              <a:buNone/>
            </a:pPr>
            <a:r>
              <a:rPr lang="en-US" sz="2000" dirty="0" smtClean="0"/>
              <a:t>Can the Hubble do it? </a:t>
            </a:r>
          </a:p>
          <a:p>
            <a:pPr marL="0" indent="0">
              <a:buNone/>
            </a:pPr>
            <a:r>
              <a:rPr lang="en-US" sz="2000" dirty="0" smtClean="0"/>
              <a:t>What size mirror would you need, given perfect conditions, to see the flag? </a:t>
            </a:r>
          </a:p>
          <a:p>
            <a:pPr marL="0" indent="0">
              <a:buNone/>
            </a:pPr>
            <a:endParaRPr lang="en-US" sz="2000" dirty="0"/>
          </a:p>
        </p:txBody>
      </p:sp>
    </p:spTree>
    <p:extLst>
      <p:ext uri="{BB962C8B-B14F-4D97-AF65-F5344CB8AC3E}">
        <p14:creationId xmlns:p14="http://schemas.microsoft.com/office/powerpoint/2010/main" val="1033890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938163"/>
          </a:xfrm>
        </p:spPr>
        <p:txBody>
          <a:bodyPr/>
          <a:lstStyle/>
          <a:p>
            <a:r>
              <a:rPr lang="en-US" sz="3600" dirty="0" smtClean="0"/>
              <a:t>Lunar Activities (cont.)</a:t>
            </a:r>
            <a:endParaRPr lang="en-US" sz="3600" dirty="0"/>
          </a:p>
        </p:txBody>
      </p:sp>
      <p:sp>
        <p:nvSpPr>
          <p:cNvPr id="5" name="TextBox 4"/>
          <p:cNvSpPr txBox="1"/>
          <p:nvPr/>
        </p:nvSpPr>
        <p:spPr>
          <a:xfrm flipH="1">
            <a:off x="504236" y="1214438"/>
            <a:ext cx="8192155" cy="7940635"/>
          </a:xfrm>
          <a:prstGeom prst="rect">
            <a:avLst/>
          </a:prstGeom>
          <a:noFill/>
        </p:spPr>
        <p:txBody>
          <a:bodyPr wrap="square" rtlCol="0">
            <a:spAutoFit/>
          </a:bodyPr>
          <a:lstStyle/>
          <a:p>
            <a:r>
              <a:rPr lang="en-US" sz="2000" dirty="0" smtClean="0"/>
              <a:t>ACTIVITY 3:  </a:t>
            </a:r>
            <a:r>
              <a:rPr lang="en-US" dirty="0" smtClean="0"/>
              <a:t>Take images of the moon at moderate power so that you see the entire lunar disk, only with enough detail to clearly see lunar features.  </a:t>
            </a:r>
          </a:p>
          <a:p>
            <a:endParaRPr lang="en-US" dirty="0"/>
          </a:p>
          <a:p>
            <a:r>
              <a:rPr lang="en-US" dirty="0" smtClean="0"/>
              <a:t>Produce a scale that can be used to measure certain features  with a ruler…</a:t>
            </a:r>
          </a:p>
          <a:p>
            <a:endParaRPr lang="en-US" dirty="0"/>
          </a:p>
          <a:p>
            <a:r>
              <a:rPr lang="en-US" dirty="0" smtClean="0"/>
              <a:t>(i.e. Divide moon’s known diameter or 3476 km by the diameter of the moon in your image in millimeter) </a:t>
            </a:r>
          </a:p>
          <a:p>
            <a:endParaRPr lang="en-US" dirty="0"/>
          </a:p>
          <a:p>
            <a:r>
              <a:rPr lang="en-US" dirty="0" smtClean="0"/>
              <a:t>Use this “legend” to measure and compute distances of major craters and Mara in your image.   How does this compare to actual, known feature sizes?  </a:t>
            </a:r>
          </a:p>
          <a:p>
            <a:endParaRPr lang="en-US" dirty="0" smtClean="0"/>
          </a:p>
          <a:p>
            <a:r>
              <a:rPr lang="en-US" dirty="0" smtClean="0"/>
              <a:t>If you only shot a portion of the moon, how can you change the alter the activity to still make this work?  </a:t>
            </a:r>
          </a:p>
          <a:p>
            <a:endParaRPr lang="en-US" dirty="0"/>
          </a:p>
          <a:p>
            <a:pPr algn="ctr"/>
            <a:r>
              <a:rPr lang="en-US" sz="2400" b="1" i="1" dirty="0" smtClean="0"/>
              <a:t>Can this activity be done with </a:t>
            </a:r>
          </a:p>
          <a:p>
            <a:pPr algn="ctr"/>
            <a:r>
              <a:rPr lang="en-US" sz="2400" b="1" i="1" dirty="0" smtClean="0"/>
              <a:t>apparent angular size and pixel scale?   </a:t>
            </a:r>
          </a:p>
          <a:p>
            <a:r>
              <a:rPr lang="en-US" sz="2000" dirty="0"/>
              <a:t>	</a:t>
            </a:r>
            <a:endParaRPr lang="en-US" sz="2000" dirty="0" smtClean="0"/>
          </a:p>
          <a:p>
            <a:endParaRPr lang="en-US" sz="20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5167060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Math Activity </a:t>
            </a:r>
            <a:br>
              <a:rPr lang="en-US" dirty="0" smtClean="0"/>
            </a:br>
            <a:r>
              <a:rPr lang="en-US" sz="2800" dirty="0" smtClean="0"/>
              <a:t>(Space Math #137)</a:t>
            </a:r>
            <a:endParaRPr lang="en-US" sz="2800" dirty="0"/>
          </a:p>
        </p:txBody>
      </p:sp>
      <p:sp>
        <p:nvSpPr>
          <p:cNvPr id="3" name="Content Placeholder 2"/>
          <p:cNvSpPr>
            <a:spLocks noGrp="1"/>
          </p:cNvSpPr>
          <p:nvPr>
            <p:ph idx="1"/>
          </p:nvPr>
        </p:nvSpPr>
        <p:spPr/>
        <p:txBody>
          <a:bodyPr>
            <a:normAutofit/>
          </a:bodyPr>
          <a:lstStyle/>
          <a:p>
            <a:r>
              <a:rPr lang="en-US" dirty="0" smtClean="0"/>
              <a:t>Modern astronomy, even amateur astronomy, is increasingly about data handling.  </a:t>
            </a:r>
            <a:r>
              <a:rPr lang="en-US" dirty="0"/>
              <a:t> </a:t>
            </a:r>
            <a:r>
              <a:rPr lang="en-US" dirty="0" smtClean="0"/>
              <a:t>Having students understand the storage requirements for continuous digital solar observations leads to nice math opportunities for the classroom.</a:t>
            </a:r>
          </a:p>
          <a:p>
            <a:r>
              <a:rPr lang="en-US" dirty="0" smtClean="0"/>
              <a:t>Piggyback this with a solar observation, either in white light or h-alpha, and allow students to take images of the sun through their own cameras. </a:t>
            </a:r>
          </a:p>
        </p:txBody>
      </p:sp>
    </p:spTree>
    <p:extLst>
      <p:ext uri="{BB962C8B-B14F-4D97-AF65-F5344CB8AC3E}">
        <p14:creationId xmlns:p14="http://schemas.microsoft.com/office/powerpoint/2010/main" val="1123492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#137 (cont.)</a:t>
            </a:r>
            <a:endParaRPr lang="en-US" dirty="0"/>
          </a:p>
        </p:txBody>
      </p:sp>
      <p:sp>
        <p:nvSpPr>
          <p:cNvPr id="3" name="Content Placeholder 2"/>
          <p:cNvSpPr>
            <a:spLocks noGrp="1"/>
          </p:cNvSpPr>
          <p:nvPr>
            <p:ph idx="1"/>
          </p:nvPr>
        </p:nvSpPr>
        <p:spPr>
          <a:xfrm>
            <a:off x="0" y="1882587"/>
            <a:ext cx="4314044" cy="4975413"/>
          </a:xfrm>
        </p:spPr>
        <p:txBody>
          <a:bodyPr>
            <a:normAutofit lnSpcReduction="10000"/>
          </a:bodyPr>
          <a:lstStyle/>
          <a:p>
            <a:r>
              <a:rPr lang="en-US" dirty="0"/>
              <a:t>In the classroom, have students evaluate the size of the </a:t>
            </a:r>
            <a:r>
              <a:rPr lang="en-US" dirty="0" smtClean="0"/>
              <a:t>image </a:t>
            </a:r>
            <a:r>
              <a:rPr lang="en-US" dirty="0"/>
              <a:t>files </a:t>
            </a:r>
            <a:r>
              <a:rPr lang="en-US" dirty="0" smtClean="0"/>
              <a:t>as </a:t>
            </a:r>
            <a:r>
              <a:rPr lang="en-US" dirty="0"/>
              <a:t>the basis of </a:t>
            </a:r>
            <a:r>
              <a:rPr lang="en-US" dirty="0" smtClean="0"/>
              <a:t>Space Math  </a:t>
            </a:r>
            <a:r>
              <a:rPr lang="en-US" dirty="0"/>
              <a:t>#137 OR </a:t>
            </a:r>
            <a:r>
              <a:rPr lang="en-US" dirty="0" smtClean="0"/>
              <a:t>just use </a:t>
            </a:r>
            <a:r>
              <a:rPr lang="en-US" dirty="0"/>
              <a:t>the solar observation </a:t>
            </a:r>
            <a:r>
              <a:rPr lang="en-US" dirty="0" smtClean="0"/>
              <a:t>to give a better perspective of the problem. </a:t>
            </a:r>
          </a:p>
          <a:p>
            <a:r>
              <a:rPr lang="en-US" dirty="0" smtClean="0"/>
              <a:t>Additional ACTIVITY: After students take images or make sketches, have them estimate the size of the features drawn in “earth diameters”</a:t>
            </a:r>
            <a:endParaRPr lang="en-US" dirty="0"/>
          </a:p>
          <a:p>
            <a:endParaRPr lang="en-US" dirty="0"/>
          </a:p>
        </p:txBody>
      </p:sp>
      <p:pic>
        <p:nvPicPr>
          <p:cNvPr id="4" name="Picture 3" descr="sola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221" y="1882588"/>
            <a:ext cx="3912142" cy="3271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0735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43576"/>
          </a:xfrm>
        </p:spPr>
        <p:txBody>
          <a:bodyPr/>
          <a:lstStyle/>
          <a:p>
            <a:r>
              <a:rPr lang="en-US" sz="4000" dirty="0" smtClean="0"/>
              <a:t>About Hydrogen-Alpha</a:t>
            </a:r>
            <a:endParaRPr lang="en-US" sz="4000" dirty="0"/>
          </a:p>
        </p:txBody>
      </p:sp>
      <p:sp>
        <p:nvSpPr>
          <p:cNvPr id="3" name="Content Placeholder 2"/>
          <p:cNvSpPr>
            <a:spLocks noGrp="1"/>
          </p:cNvSpPr>
          <p:nvPr>
            <p:ph idx="1"/>
          </p:nvPr>
        </p:nvSpPr>
        <p:spPr>
          <a:xfrm>
            <a:off x="779462" y="1251153"/>
            <a:ext cx="7581901" cy="4584871"/>
          </a:xfrm>
        </p:spPr>
        <p:txBody>
          <a:bodyPr/>
          <a:lstStyle/>
          <a:p>
            <a:r>
              <a:rPr lang="en-US" dirty="0" smtClean="0"/>
              <a:t>H-alpha (656.3nm) is the foundation for most all observational astronomy:</a:t>
            </a:r>
          </a:p>
          <a:p>
            <a:pPr lvl="3"/>
            <a:r>
              <a:rPr lang="en-US" dirty="0"/>
              <a:t>M</a:t>
            </a:r>
            <a:r>
              <a:rPr lang="en-US" dirty="0" smtClean="0"/>
              <a:t>easuring distances of galaxies via redshift</a:t>
            </a:r>
          </a:p>
          <a:p>
            <a:pPr lvl="3"/>
            <a:r>
              <a:rPr lang="en-US" dirty="0" smtClean="0"/>
              <a:t>Photographing areas of star development/birth</a:t>
            </a:r>
          </a:p>
          <a:p>
            <a:pPr lvl="3"/>
            <a:r>
              <a:rPr lang="en-US" dirty="0" smtClean="0"/>
              <a:t>Seeing our Sun in detail. </a:t>
            </a:r>
          </a:p>
          <a:p>
            <a:pPr lvl="3"/>
            <a:r>
              <a:rPr lang="en-US" dirty="0" smtClean="0"/>
              <a:t>Seeing differences in star spectral types according to h-alpha</a:t>
            </a:r>
          </a:p>
          <a:p>
            <a:r>
              <a:rPr lang="en-US" dirty="0" smtClean="0"/>
              <a:t>As you study the electromagnetic spectrum relating to visual astronomy, you have a rich opportunity to incorporate math in your activities.</a:t>
            </a:r>
          </a:p>
          <a:p>
            <a:r>
              <a:rPr lang="en-US" dirty="0" smtClean="0">
                <a:hlinkClick r:id="rId3" action="ppaction://hlinkfile"/>
              </a:rPr>
              <a:t>H-Alpha and Our Sun</a:t>
            </a:r>
            <a:endParaRPr lang="en-US" dirty="0" smtClean="0"/>
          </a:p>
          <a:p>
            <a:pPr marL="0" indent="0">
              <a:buNone/>
            </a:pPr>
            <a:endParaRPr lang="en-US" dirty="0" smtClean="0"/>
          </a:p>
          <a:p>
            <a:pPr lvl="3"/>
            <a:endParaRPr lang="en-US" dirty="0" smtClean="0"/>
          </a:p>
        </p:txBody>
      </p:sp>
    </p:spTree>
    <p:extLst>
      <p:ext uri="{BB962C8B-B14F-4D97-AF65-F5344CB8AC3E}">
        <p14:creationId xmlns:p14="http://schemas.microsoft.com/office/powerpoint/2010/main" val="42816404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89772"/>
            <a:ext cx="7581901" cy="1653988"/>
          </a:xfrm>
        </p:spPr>
        <p:txBody>
          <a:bodyPr/>
          <a:lstStyle/>
          <a:p>
            <a:r>
              <a:rPr lang="en-US" dirty="0" smtClean="0"/>
              <a:t>Astrophotography</a:t>
            </a:r>
            <a:endParaRPr lang="en-US" dirty="0"/>
          </a:p>
        </p:txBody>
      </p:sp>
      <p:sp>
        <p:nvSpPr>
          <p:cNvPr id="3" name="Content Placeholder 2"/>
          <p:cNvSpPr>
            <a:spLocks noGrp="1"/>
          </p:cNvSpPr>
          <p:nvPr>
            <p:ph idx="1"/>
          </p:nvPr>
        </p:nvSpPr>
        <p:spPr>
          <a:xfrm>
            <a:off x="546832" y="1464216"/>
            <a:ext cx="3880743" cy="5239424"/>
          </a:xfrm>
        </p:spPr>
        <p:txBody>
          <a:bodyPr>
            <a:normAutofit fontScale="85000" lnSpcReduction="20000"/>
          </a:bodyPr>
          <a:lstStyle/>
          <a:p>
            <a:r>
              <a:rPr lang="en-US" dirty="0" smtClean="0"/>
              <a:t>With today’s digital cameras and scopes, there’s really NOT a good excuse for high school programs to begin collecting data, whether for pretty pictures, spectroscopy, photometry, or sky surveys. </a:t>
            </a:r>
          </a:p>
          <a:p>
            <a:r>
              <a:rPr lang="en-US" dirty="0" smtClean="0"/>
              <a:t>But simply put, astrophotography a </a:t>
            </a:r>
            <a:r>
              <a:rPr lang="en-US" dirty="0"/>
              <a:t>great way for kids to take ownership over </a:t>
            </a:r>
            <a:r>
              <a:rPr lang="en-US" dirty="0" smtClean="0"/>
              <a:t>any activity you give!</a:t>
            </a:r>
            <a:endParaRPr lang="en-US" dirty="0"/>
          </a:p>
          <a:p>
            <a:r>
              <a:rPr lang="en-US" dirty="0" smtClean="0"/>
              <a:t>Please keep checking my website at </a:t>
            </a:r>
            <a:r>
              <a:rPr lang="en-US" dirty="0" smtClean="0">
                <a:hlinkClick r:id="rId2"/>
              </a:rPr>
              <a:t>www.allaboutastro.com</a:t>
            </a:r>
            <a:r>
              <a:rPr lang="en-US" dirty="0" smtClean="0"/>
              <a:t> as I add information about taking images of the cosmos!</a:t>
            </a:r>
            <a:endParaRPr lang="en-US" dirty="0"/>
          </a:p>
        </p:txBody>
      </p:sp>
      <p:pic>
        <p:nvPicPr>
          <p:cNvPr id="4" name="Picture 3" descr="VLBAselfi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414" y="776211"/>
            <a:ext cx="3492949" cy="52394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90507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80228"/>
          </a:xfrm>
        </p:spPr>
        <p:txBody>
          <a:bodyPr/>
          <a:lstStyle/>
          <a:p>
            <a:r>
              <a:rPr lang="en-US" sz="4000" dirty="0" smtClean="0"/>
              <a:t>Data Acquisition/Data Processing </a:t>
            </a:r>
            <a:endParaRPr lang="en-US" sz="4000" dirty="0"/>
          </a:p>
        </p:txBody>
      </p:sp>
      <p:sp>
        <p:nvSpPr>
          <p:cNvPr id="3" name="Content Placeholder 2"/>
          <p:cNvSpPr>
            <a:spLocks noGrp="1"/>
          </p:cNvSpPr>
          <p:nvPr>
            <p:ph idx="1"/>
          </p:nvPr>
        </p:nvSpPr>
        <p:spPr>
          <a:xfrm>
            <a:off x="779462" y="1287805"/>
            <a:ext cx="7581901" cy="4548219"/>
          </a:xfrm>
        </p:spPr>
        <p:txBody>
          <a:bodyPr/>
          <a:lstStyle/>
          <a:p>
            <a:r>
              <a:rPr lang="en-US" dirty="0" smtClean="0"/>
              <a:t>Let’s demonstrate how math is involved in typical data processing. </a:t>
            </a:r>
          </a:p>
          <a:p>
            <a:r>
              <a:rPr lang="en-US" dirty="0" smtClean="0"/>
              <a:t>Keep in mind that astronomical FITS data is readily available on line, as is some of the software that allows you to read it.  </a:t>
            </a:r>
          </a:p>
          <a:p>
            <a:r>
              <a:rPr lang="en-US" dirty="0" smtClean="0"/>
              <a:t>Histograms, FWHM star profiles, S/N ratios, noise contributions, stacking/integration algorithms, and pixel math are just a few of the ways that applied astronomy can improve one’s math skills. </a:t>
            </a:r>
            <a:endParaRPr lang="en-US" dirty="0"/>
          </a:p>
        </p:txBody>
      </p:sp>
    </p:spTree>
    <p:extLst>
      <p:ext uri="{BB962C8B-B14F-4D97-AF65-F5344CB8AC3E}">
        <p14:creationId xmlns:p14="http://schemas.microsoft.com/office/powerpoint/2010/main" val="3960744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Resources</a:t>
            </a:r>
            <a:endParaRPr lang="en-US" dirty="0"/>
          </a:p>
        </p:txBody>
      </p:sp>
      <p:sp>
        <p:nvSpPr>
          <p:cNvPr id="3" name="Content Placeholder 2"/>
          <p:cNvSpPr>
            <a:spLocks noGrp="1"/>
          </p:cNvSpPr>
          <p:nvPr>
            <p:ph idx="1"/>
          </p:nvPr>
        </p:nvSpPr>
        <p:spPr/>
        <p:txBody>
          <a:bodyPr/>
          <a:lstStyle/>
          <a:p>
            <a:r>
              <a:rPr lang="en-US" sz="2000" u="sng" dirty="0" smtClean="0"/>
              <a:t>Star Testing Astronomical Telescopes</a:t>
            </a:r>
            <a:r>
              <a:rPr lang="en-US" sz="2000" dirty="0" smtClean="0"/>
              <a:t>, Harold </a:t>
            </a:r>
            <a:r>
              <a:rPr lang="en-US" sz="2000" dirty="0" err="1" smtClean="0"/>
              <a:t>Suiter</a:t>
            </a:r>
            <a:endParaRPr lang="en-US" sz="2000" dirty="0" smtClean="0"/>
          </a:p>
          <a:p>
            <a:r>
              <a:rPr lang="en-US" sz="2000" u="sng" dirty="0" smtClean="0"/>
              <a:t>Astronomical Algorithms</a:t>
            </a:r>
            <a:r>
              <a:rPr lang="en-US" sz="2000" dirty="0" smtClean="0"/>
              <a:t>, Jean </a:t>
            </a:r>
            <a:r>
              <a:rPr lang="en-US" sz="2000" dirty="0" err="1" smtClean="0"/>
              <a:t>Meeus</a:t>
            </a:r>
            <a:endParaRPr lang="en-US" sz="2000" dirty="0" smtClean="0"/>
          </a:p>
          <a:p>
            <a:r>
              <a:rPr lang="en-US" sz="2000" u="sng" dirty="0" smtClean="0"/>
              <a:t>Mathematical Astronomy Morsels</a:t>
            </a:r>
            <a:r>
              <a:rPr lang="en-US" sz="2000" dirty="0"/>
              <a:t> </a:t>
            </a:r>
            <a:r>
              <a:rPr lang="en-US" sz="2000" dirty="0" smtClean="0"/>
              <a:t>(</a:t>
            </a:r>
            <a:r>
              <a:rPr lang="en-US" sz="2000" dirty="0"/>
              <a:t>5</a:t>
            </a:r>
            <a:r>
              <a:rPr lang="en-US" sz="2000" dirty="0" smtClean="0"/>
              <a:t> volumes), Jean </a:t>
            </a:r>
            <a:r>
              <a:rPr lang="en-US" sz="2000" dirty="0" err="1" smtClean="0"/>
              <a:t>Meeus</a:t>
            </a:r>
            <a:endParaRPr lang="en-US" sz="2000" dirty="0" smtClean="0"/>
          </a:p>
          <a:p>
            <a:endParaRPr lang="en-US" dirty="0"/>
          </a:p>
        </p:txBody>
      </p:sp>
    </p:spTree>
    <p:extLst>
      <p:ext uri="{BB962C8B-B14F-4D97-AF65-F5344CB8AC3E}">
        <p14:creationId xmlns:p14="http://schemas.microsoft.com/office/powerpoint/2010/main" val="2903665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Favorite Astronomy/Math Web Resources…</a:t>
            </a:r>
            <a:endParaRPr lang="en-US" dirty="0"/>
          </a:p>
        </p:txBody>
      </p:sp>
      <p:sp>
        <p:nvSpPr>
          <p:cNvPr id="3" name="Content Placeholder 2"/>
          <p:cNvSpPr>
            <a:spLocks noGrp="1"/>
          </p:cNvSpPr>
          <p:nvPr>
            <p:ph idx="1"/>
          </p:nvPr>
        </p:nvSpPr>
        <p:spPr/>
        <p:txBody>
          <a:bodyPr/>
          <a:lstStyle/>
          <a:p>
            <a:r>
              <a:rPr lang="en-US" dirty="0" smtClean="0"/>
              <a:t>Space Math – </a:t>
            </a:r>
            <a:r>
              <a:rPr lang="en-US" dirty="0" smtClean="0">
                <a:hlinkClick r:id="rId2"/>
              </a:rPr>
              <a:t>http://spacemath.gsfc.nasa.gov</a:t>
            </a:r>
            <a:endParaRPr lang="en-US" dirty="0" smtClean="0"/>
          </a:p>
          <a:p>
            <a:r>
              <a:rPr lang="en-US" dirty="0" smtClean="0"/>
              <a:t>Cool Mercury stuff - </a:t>
            </a:r>
            <a:r>
              <a:rPr lang="en-US" dirty="0" smtClean="0">
                <a:hlinkClick r:id="rId3"/>
              </a:rPr>
              <a:t>http</a:t>
            </a:r>
            <a:r>
              <a:rPr lang="en-US" dirty="0">
                <a:hlinkClick r:id="rId3"/>
              </a:rPr>
              <a:t>://www.messenger-education.org/teachers/</a:t>
            </a:r>
            <a:r>
              <a:rPr lang="en-US" dirty="0" smtClean="0">
                <a:hlinkClick r:id="rId3"/>
              </a:rPr>
              <a:t>teacher_index.php</a:t>
            </a:r>
            <a:endParaRPr lang="en-US" dirty="0"/>
          </a:p>
          <a:p>
            <a:r>
              <a:rPr lang="en-US" dirty="0" smtClean="0"/>
              <a:t>Geometry Concepts – Stars:  </a:t>
            </a:r>
            <a:r>
              <a:rPr lang="en-US" dirty="0" smtClean="0">
                <a:hlinkClick r:id="rId4"/>
              </a:rPr>
              <a:t>Powerpoint link here</a:t>
            </a:r>
            <a:endParaRPr lang="en-US" dirty="0" smtClean="0"/>
          </a:p>
          <a:p>
            <a:r>
              <a:rPr lang="en-US" dirty="0">
                <a:hlinkClick r:id="rId5"/>
              </a:rPr>
              <a:t>http://</a:t>
            </a:r>
            <a:r>
              <a:rPr lang="en-US" dirty="0" smtClean="0">
                <a:hlinkClick r:id="rId5"/>
              </a:rPr>
              <a:t>www.astronomynotes.com</a:t>
            </a:r>
            <a:endParaRPr lang="en-US" dirty="0" smtClean="0"/>
          </a:p>
          <a:p>
            <a:r>
              <a:rPr lang="en-US" dirty="0"/>
              <a:t>http://</a:t>
            </a:r>
            <a:r>
              <a:rPr lang="en-US" dirty="0" err="1"/>
              <a:t>www.teachastronomy.com</a:t>
            </a:r>
            <a:endParaRPr lang="en-US" dirty="0" smtClean="0"/>
          </a:p>
          <a:p>
            <a:endParaRPr lang="en-US" dirty="0"/>
          </a:p>
        </p:txBody>
      </p:sp>
    </p:spTree>
    <p:extLst>
      <p:ext uri="{BB962C8B-B14F-4D97-AF65-F5344CB8AC3E}">
        <p14:creationId xmlns:p14="http://schemas.microsoft.com/office/powerpoint/2010/main" val="33691457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9026818" cy="1653988"/>
          </a:xfrm>
        </p:spPr>
        <p:txBody>
          <a:bodyPr/>
          <a:lstStyle/>
          <a:p>
            <a:r>
              <a:rPr lang="en-US" dirty="0" smtClean="0"/>
              <a:t>Why Math in Astronomy?</a:t>
            </a:r>
            <a:endParaRPr lang="en-US" dirty="0"/>
          </a:p>
        </p:txBody>
      </p:sp>
      <p:sp>
        <p:nvSpPr>
          <p:cNvPr id="3" name="Content Placeholder 2"/>
          <p:cNvSpPr>
            <a:spLocks noGrp="1"/>
          </p:cNvSpPr>
          <p:nvPr>
            <p:ph idx="1"/>
          </p:nvPr>
        </p:nvSpPr>
        <p:spPr/>
        <p:txBody>
          <a:bodyPr>
            <a:normAutofit/>
          </a:bodyPr>
          <a:lstStyle/>
          <a:p>
            <a:r>
              <a:rPr lang="en-US" sz="2800" dirty="0" smtClean="0"/>
              <a:t>…sometimes</a:t>
            </a:r>
            <a:r>
              <a:rPr lang="en-US" sz="2800" dirty="0"/>
              <a:t>, reality isn’t </a:t>
            </a:r>
            <a:r>
              <a:rPr lang="en-US" sz="2800" dirty="0" smtClean="0"/>
              <a:t>intuitive</a:t>
            </a:r>
          </a:p>
          <a:p>
            <a:r>
              <a:rPr lang="en-US" sz="2800" dirty="0" smtClean="0"/>
              <a:t>Science is not just observational.  You must have a way to make sense of those observations. </a:t>
            </a:r>
          </a:p>
          <a:p>
            <a:r>
              <a:rPr lang="en-US" sz="2800" dirty="0" smtClean="0"/>
              <a:t>Math is the “language” of the data.</a:t>
            </a:r>
          </a:p>
        </p:txBody>
      </p:sp>
    </p:spTree>
    <p:extLst>
      <p:ext uri="{BB962C8B-B14F-4D97-AF65-F5344CB8AC3E}">
        <p14:creationId xmlns:p14="http://schemas.microsoft.com/office/powerpoint/2010/main" val="682659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97" y="107577"/>
            <a:ext cx="8537633" cy="968534"/>
          </a:xfrm>
        </p:spPr>
        <p:txBody>
          <a:bodyPr/>
          <a:lstStyle/>
          <a:p>
            <a:r>
              <a:rPr lang="en-US" sz="4800" dirty="0" smtClean="0"/>
              <a:t>Three Rivers Foundation (3RF)</a:t>
            </a:r>
            <a:endParaRPr lang="en-US" sz="4800" dirty="0"/>
          </a:p>
        </p:txBody>
      </p:sp>
      <p:pic>
        <p:nvPicPr>
          <p:cNvPr id="4" name="Picture 3" descr="3rf worksho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923" y="1038721"/>
            <a:ext cx="3561790" cy="5506148"/>
          </a:xfrm>
          <a:prstGeom prst="rect">
            <a:avLst/>
          </a:prstGeom>
        </p:spPr>
      </p:pic>
      <p:pic>
        <p:nvPicPr>
          <p:cNvPr id="5" name="Picture 4" descr="3rfrefract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167" y="3408397"/>
            <a:ext cx="2734160" cy="2042076"/>
          </a:xfrm>
          <a:prstGeom prst="rect">
            <a:avLst/>
          </a:prstGeom>
        </p:spPr>
      </p:pic>
      <p:pic>
        <p:nvPicPr>
          <p:cNvPr id="6" name="Picture 5" descr="ashdome3r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341" y="1038722"/>
            <a:ext cx="2809986" cy="2171970"/>
          </a:xfrm>
          <a:prstGeom prst="rect">
            <a:avLst/>
          </a:prstGeom>
        </p:spPr>
      </p:pic>
      <p:sp>
        <p:nvSpPr>
          <p:cNvPr id="7" name="TextBox 6"/>
          <p:cNvSpPr txBox="1"/>
          <p:nvPr/>
        </p:nvSpPr>
        <p:spPr>
          <a:xfrm>
            <a:off x="617391" y="5803941"/>
            <a:ext cx="4198258" cy="369332"/>
          </a:xfrm>
          <a:prstGeom prst="rect">
            <a:avLst/>
          </a:prstGeom>
          <a:noFill/>
        </p:spPr>
        <p:txBody>
          <a:bodyPr wrap="square" rtlCol="0">
            <a:spAutoFit/>
          </a:bodyPr>
          <a:lstStyle/>
          <a:p>
            <a:pPr algn="ctr"/>
            <a:r>
              <a:rPr lang="en-US" dirty="0" smtClean="0"/>
              <a:t>Crowell, Texas - </a:t>
            </a:r>
            <a:r>
              <a:rPr lang="en-US" dirty="0"/>
              <a:t>(940) 684-1670</a:t>
            </a:r>
            <a:r>
              <a:rPr lang="en-US" dirty="0" smtClean="0"/>
              <a:t>   </a:t>
            </a:r>
            <a:endParaRPr lang="en-US" dirty="0"/>
          </a:p>
        </p:txBody>
      </p:sp>
    </p:spTree>
    <p:extLst>
      <p:ext uri="{BB962C8B-B14F-4D97-AF65-F5344CB8AC3E}">
        <p14:creationId xmlns:p14="http://schemas.microsoft.com/office/powerpoint/2010/main" val="3969843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800" dirty="0" smtClean="0"/>
              <a:t>Any questions?</a:t>
            </a:r>
          </a:p>
          <a:p>
            <a:endParaRPr lang="en-US" dirty="0"/>
          </a:p>
          <a:p>
            <a:endParaRPr lang="en-US" dirty="0" smtClean="0"/>
          </a:p>
          <a:p>
            <a:endParaRPr lang="en-US" dirty="0"/>
          </a:p>
          <a:p>
            <a:endParaRPr lang="en-US" dirty="0" smtClean="0"/>
          </a:p>
          <a:p>
            <a:pPr algn="ctr"/>
            <a:r>
              <a:rPr lang="en-US" dirty="0" smtClean="0"/>
              <a:t>Contact me at </a:t>
            </a:r>
            <a:r>
              <a:rPr lang="en-US" dirty="0" smtClean="0">
                <a:hlinkClick r:id="rId2"/>
              </a:rPr>
              <a:t>jayballauer@misdmail.org</a:t>
            </a:r>
            <a:endParaRPr lang="en-US" dirty="0" smtClean="0"/>
          </a:p>
          <a:p>
            <a:pPr algn="ctr"/>
            <a:r>
              <a:rPr lang="en-US" dirty="0" smtClean="0"/>
              <a:t>See </a:t>
            </a:r>
            <a:r>
              <a:rPr lang="en-US" dirty="0" smtClean="0">
                <a:hlinkClick r:id="rId3"/>
              </a:rPr>
              <a:t>www.allaboutastro.com</a:t>
            </a:r>
            <a:endParaRPr lang="en-US" dirty="0" smtClean="0"/>
          </a:p>
          <a:p>
            <a:pPr algn="ctr"/>
            <a:r>
              <a:rPr lang="en-US" dirty="0" smtClean="0"/>
              <a:t>Facebook – Jay Ballauer</a:t>
            </a:r>
            <a:endParaRPr lang="en-US" dirty="0"/>
          </a:p>
        </p:txBody>
      </p:sp>
    </p:spTree>
    <p:extLst>
      <p:ext uri="{BB962C8B-B14F-4D97-AF65-F5344CB8AC3E}">
        <p14:creationId xmlns:p14="http://schemas.microsoft.com/office/powerpoint/2010/main" val="263521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Approaches…</a:t>
            </a:r>
            <a:endParaRPr lang="en-US" dirty="0"/>
          </a:p>
        </p:txBody>
      </p:sp>
      <p:sp>
        <p:nvSpPr>
          <p:cNvPr id="3" name="Text Placeholder 2"/>
          <p:cNvSpPr>
            <a:spLocks noGrp="1"/>
          </p:cNvSpPr>
          <p:nvPr>
            <p:ph type="body" idx="1"/>
          </p:nvPr>
        </p:nvSpPr>
        <p:spPr>
          <a:xfrm>
            <a:off x="779462" y="1490771"/>
            <a:ext cx="3657600" cy="786263"/>
          </a:xfrm>
        </p:spPr>
        <p:txBody>
          <a:bodyPr>
            <a:normAutofit lnSpcReduction="10000"/>
          </a:bodyPr>
          <a:lstStyle/>
          <a:p>
            <a:r>
              <a:rPr lang="en-US" dirty="0" smtClean="0"/>
              <a:t>Agenda One:</a:t>
            </a:r>
          </a:p>
          <a:p>
            <a:r>
              <a:rPr lang="en-US" dirty="0" smtClean="0"/>
              <a:t>“The Math Guy”</a:t>
            </a:r>
            <a:endParaRPr lang="en-US" dirty="0"/>
          </a:p>
        </p:txBody>
      </p:sp>
      <p:sp>
        <p:nvSpPr>
          <p:cNvPr id="4" name="Content Placeholder 3"/>
          <p:cNvSpPr>
            <a:spLocks noGrp="1"/>
          </p:cNvSpPr>
          <p:nvPr>
            <p:ph sz="half" idx="2"/>
          </p:nvPr>
        </p:nvSpPr>
        <p:spPr>
          <a:xfrm>
            <a:off x="625860" y="2393575"/>
            <a:ext cx="3811202" cy="3473823"/>
          </a:xfrm>
        </p:spPr>
        <p:txBody>
          <a:bodyPr/>
          <a:lstStyle/>
          <a:p>
            <a:r>
              <a:rPr lang="en-US" dirty="0" smtClean="0"/>
              <a:t>I could teach you some math things to enhance the things you are always doing in the classroom/curriculum.   </a:t>
            </a:r>
            <a:endParaRPr lang="en-US" dirty="0"/>
          </a:p>
          <a:p>
            <a:r>
              <a:rPr lang="en-US" dirty="0" smtClean="0"/>
              <a:t>This might be what you expect from a math teacher, right?</a:t>
            </a:r>
            <a:endParaRPr lang="en-US" dirty="0"/>
          </a:p>
        </p:txBody>
      </p:sp>
      <p:sp>
        <p:nvSpPr>
          <p:cNvPr id="5" name="Text Placeholder 4"/>
          <p:cNvSpPr>
            <a:spLocks noGrp="1"/>
          </p:cNvSpPr>
          <p:nvPr>
            <p:ph type="body" sz="quarter" idx="3"/>
          </p:nvPr>
        </p:nvSpPr>
        <p:spPr>
          <a:xfrm>
            <a:off x="4703763" y="1490771"/>
            <a:ext cx="3657600" cy="786264"/>
          </a:xfrm>
        </p:spPr>
        <p:txBody>
          <a:bodyPr>
            <a:normAutofit lnSpcReduction="10000"/>
          </a:bodyPr>
          <a:lstStyle/>
          <a:p>
            <a:r>
              <a:rPr lang="en-US" dirty="0" smtClean="0"/>
              <a:t>Agenda Two: </a:t>
            </a:r>
          </a:p>
          <a:p>
            <a:r>
              <a:rPr lang="en-US" dirty="0" smtClean="0"/>
              <a:t>“The Astronomer”</a:t>
            </a:r>
            <a:endParaRPr lang="en-US" dirty="0"/>
          </a:p>
        </p:txBody>
      </p:sp>
      <p:sp>
        <p:nvSpPr>
          <p:cNvPr id="6" name="Content Placeholder 5"/>
          <p:cNvSpPr>
            <a:spLocks noGrp="1"/>
          </p:cNvSpPr>
          <p:nvPr>
            <p:ph sz="quarter" idx="4"/>
          </p:nvPr>
        </p:nvSpPr>
        <p:spPr/>
        <p:txBody>
          <a:bodyPr/>
          <a:lstStyle/>
          <a:p>
            <a:r>
              <a:rPr lang="en-US" dirty="0" smtClean="0"/>
              <a:t>I could teach you some ways to associate math in ways you might not have thought.</a:t>
            </a:r>
          </a:p>
          <a:p>
            <a:r>
              <a:rPr lang="en-US" dirty="0" smtClean="0"/>
              <a:t>This might be what you expect from a guy who’s done some actual astronomy, right?</a:t>
            </a:r>
            <a:endParaRPr lang="en-US" dirty="0"/>
          </a:p>
        </p:txBody>
      </p:sp>
      <p:sp>
        <p:nvSpPr>
          <p:cNvPr id="7" name="Rectangle 6"/>
          <p:cNvSpPr/>
          <p:nvPr/>
        </p:nvSpPr>
        <p:spPr>
          <a:xfrm>
            <a:off x="2318468" y="5405733"/>
            <a:ext cx="423719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Let’s do both!</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973213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09" y="107577"/>
            <a:ext cx="8255681" cy="1653988"/>
          </a:xfrm>
        </p:spPr>
        <p:txBody>
          <a:bodyPr/>
          <a:lstStyle/>
          <a:p>
            <a:r>
              <a:rPr lang="en-US" dirty="0" smtClean="0"/>
              <a:t>Agenda One: </a:t>
            </a:r>
            <a:br>
              <a:rPr lang="en-US" dirty="0" smtClean="0"/>
            </a:br>
            <a:r>
              <a:rPr lang="en-US" dirty="0" smtClean="0"/>
              <a:t>A Math-Guy’s Perspective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The </a:t>
            </a:r>
            <a:r>
              <a:rPr lang="en-US" u="sng" dirty="0" smtClean="0"/>
              <a:t>Astronomy Toda</a:t>
            </a:r>
            <a:r>
              <a:rPr lang="en-US" dirty="0" smtClean="0"/>
              <a:t>y text contains some really nice breakout pages in each chapter that deals with the mathematics in depth.  As an outsider looking in, I would see resistance in digging into those topics because…</a:t>
            </a:r>
          </a:p>
          <a:p>
            <a:pPr>
              <a:buFont typeface="Arial"/>
              <a:buChar char="•"/>
            </a:pPr>
            <a:r>
              <a:rPr lang="en-US" dirty="0" smtClean="0"/>
              <a:t>As science teachers, perhaps we aren’t comfortable with the math? </a:t>
            </a:r>
          </a:p>
          <a:p>
            <a:pPr>
              <a:buFont typeface="Arial"/>
              <a:buChar char="•"/>
            </a:pPr>
            <a:r>
              <a:rPr lang="en-US" dirty="0" smtClean="0"/>
              <a:t>As “just” a teacher in a very applied discipline, perhaps we lack a real-life perspective that would help us develop the concepts more fully? </a:t>
            </a:r>
          </a:p>
          <a:p>
            <a:pPr>
              <a:buFont typeface="Arial"/>
              <a:buChar char="•"/>
            </a:pPr>
            <a:r>
              <a:rPr lang="en-US" dirty="0" smtClean="0"/>
              <a:t>We figure that they will get all the math they need in their MATH CLASS!</a:t>
            </a:r>
          </a:p>
          <a:p>
            <a:pPr marL="0" indent="0" algn="ctr">
              <a:buNone/>
            </a:pPr>
            <a:r>
              <a:rPr lang="en-US" sz="3100" dirty="0" smtClean="0"/>
              <a:t>Let’s spend some time looking at how a math teacher would value astronomy as a laboratory for doing math!</a:t>
            </a:r>
            <a:endParaRPr lang="en-US" sz="3100" dirty="0"/>
          </a:p>
        </p:txBody>
      </p:sp>
    </p:spTree>
    <p:extLst>
      <p:ext uri="{BB962C8B-B14F-4D97-AF65-F5344CB8AC3E}">
        <p14:creationId xmlns:p14="http://schemas.microsoft.com/office/powerpoint/2010/main" val="168875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62888"/>
            <a:ext cx="7581901" cy="1653988"/>
          </a:xfrm>
        </p:spPr>
        <p:txBody>
          <a:bodyPr/>
          <a:lstStyle/>
          <a:p>
            <a:r>
              <a:rPr lang="en-US" sz="4800" dirty="0" smtClean="0"/>
              <a:t>Math Topics </a:t>
            </a:r>
            <a:br>
              <a:rPr lang="en-US" sz="4800" dirty="0" smtClean="0"/>
            </a:br>
            <a:r>
              <a:rPr lang="en-US" sz="2000" dirty="0" smtClean="0"/>
              <a:t>(with Astronomy</a:t>
            </a:r>
            <a:r>
              <a:rPr lang="en-US" sz="2000" dirty="0"/>
              <a:t>-related </a:t>
            </a:r>
            <a:r>
              <a:rPr lang="en-US" sz="2000" dirty="0" smtClean="0"/>
              <a:t>applications)</a:t>
            </a:r>
            <a:endParaRPr lang="en-US" sz="2000" dirty="0"/>
          </a:p>
        </p:txBody>
      </p:sp>
      <p:sp>
        <p:nvSpPr>
          <p:cNvPr id="3" name="Content Placeholder 2"/>
          <p:cNvSpPr>
            <a:spLocks noGrp="1"/>
          </p:cNvSpPr>
          <p:nvPr>
            <p:ph idx="1"/>
          </p:nvPr>
        </p:nvSpPr>
        <p:spPr>
          <a:xfrm>
            <a:off x="779462" y="1391100"/>
            <a:ext cx="7581901" cy="5160924"/>
          </a:xfrm>
        </p:spPr>
        <p:txBody>
          <a:bodyPr>
            <a:normAutofit fontScale="85000" lnSpcReduction="20000"/>
          </a:bodyPr>
          <a:lstStyle/>
          <a:p>
            <a:r>
              <a:rPr lang="en-US" dirty="0" smtClean="0"/>
              <a:t>Functions: Independent/dependent;  </a:t>
            </a:r>
            <a:r>
              <a:rPr lang="en-US" dirty="0" err="1" smtClean="0"/>
              <a:t>formulaes</a:t>
            </a:r>
            <a:endParaRPr lang="en-US" dirty="0" smtClean="0"/>
          </a:p>
          <a:p>
            <a:r>
              <a:rPr lang="en-US" dirty="0" smtClean="0"/>
              <a:t>Units of Measure: Electromagnetic waves, far-off worlds</a:t>
            </a:r>
          </a:p>
          <a:p>
            <a:r>
              <a:rPr lang="en-US" dirty="0" smtClean="0"/>
              <a:t>Coordinate </a:t>
            </a:r>
            <a:r>
              <a:rPr lang="en-US" dirty="0"/>
              <a:t>Systems (Cartesian, polar): Astrometry</a:t>
            </a:r>
          </a:p>
          <a:p>
            <a:r>
              <a:rPr lang="en-US" dirty="0"/>
              <a:t>Trigonometry:  </a:t>
            </a:r>
            <a:r>
              <a:rPr lang="en-US" dirty="0" smtClean="0"/>
              <a:t>Distance; </a:t>
            </a:r>
            <a:r>
              <a:rPr lang="en-US" dirty="0"/>
              <a:t>angular </a:t>
            </a:r>
            <a:r>
              <a:rPr lang="en-US" dirty="0" smtClean="0"/>
              <a:t>separation</a:t>
            </a:r>
            <a:endParaRPr lang="en-US" dirty="0"/>
          </a:p>
          <a:p>
            <a:r>
              <a:rPr lang="en-US" dirty="0"/>
              <a:t>Sinusoidal Curves: Planetary/lunar periods; electro-magnetic spectrum</a:t>
            </a:r>
          </a:p>
          <a:p>
            <a:r>
              <a:rPr lang="en-US" dirty="0" smtClean="0"/>
              <a:t>Conics</a:t>
            </a:r>
            <a:r>
              <a:rPr lang="en-US" dirty="0"/>
              <a:t>:  </a:t>
            </a:r>
            <a:r>
              <a:rPr lang="en-US" dirty="0" smtClean="0"/>
              <a:t>Optics; orbits/</a:t>
            </a:r>
            <a:r>
              <a:rPr lang="en-US" dirty="0" err="1" smtClean="0"/>
              <a:t>Kepler’s</a:t>
            </a:r>
            <a:r>
              <a:rPr lang="en-US" dirty="0" smtClean="0"/>
              <a:t> </a:t>
            </a:r>
            <a:r>
              <a:rPr lang="en-US" dirty="0"/>
              <a:t>Laws </a:t>
            </a:r>
          </a:p>
          <a:p>
            <a:r>
              <a:rPr lang="en-US" dirty="0" smtClean="0"/>
              <a:t>Graphs </a:t>
            </a:r>
            <a:r>
              <a:rPr lang="en-US" dirty="0"/>
              <a:t>and </a:t>
            </a:r>
            <a:r>
              <a:rPr lang="en-US" dirty="0" smtClean="0"/>
              <a:t>Tables: Blackbody curves; H-R diagrams</a:t>
            </a:r>
          </a:p>
          <a:p>
            <a:r>
              <a:rPr lang="en-US" dirty="0" smtClean="0"/>
              <a:t>Exponentials/Logarithms: Powers of 10; Magnitude scale</a:t>
            </a:r>
          </a:p>
          <a:p>
            <a:r>
              <a:rPr lang="en-US" dirty="0"/>
              <a:t>Direct/Inverse Variation: Inverse-Square Law</a:t>
            </a:r>
          </a:p>
          <a:p>
            <a:r>
              <a:rPr lang="en-US" dirty="0" smtClean="0"/>
              <a:t>Probability/Statistics: Drake Equation; Measuring Risk</a:t>
            </a:r>
          </a:p>
          <a:p>
            <a:endParaRPr lang="en-US" dirty="0" smtClean="0"/>
          </a:p>
        </p:txBody>
      </p:sp>
    </p:spTree>
    <p:extLst>
      <p:ext uri="{BB962C8B-B14F-4D97-AF65-F5344CB8AC3E}">
        <p14:creationId xmlns:p14="http://schemas.microsoft.com/office/powerpoint/2010/main" val="40845081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10493"/>
          </a:xfrm>
        </p:spPr>
        <p:txBody>
          <a:bodyPr/>
          <a:lstStyle/>
          <a:p>
            <a:r>
              <a:rPr lang="en-US" sz="4800" dirty="0" smtClean="0"/>
              <a:t>Mathematical Functions</a:t>
            </a:r>
            <a:endParaRPr lang="en-US" sz="4800" dirty="0"/>
          </a:p>
        </p:txBody>
      </p:sp>
      <p:sp>
        <p:nvSpPr>
          <p:cNvPr id="3" name="Content Placeholder 2"/>
          <p:cNvSpPr>
            <a:spLocks noGrp="1"/>
          </p:cNvSpPr>
          <p:nvPr>
            <p:ph idx="1"/>
          </p:nvPr>
        </p:nvSpPr>
        <p:spPr>
          <a:xfrm>
            <a:off x="779462" y="1318070"/>
            <a:ext cx="7581901" cy="5244441"/>
          </a:xfrm>
        </p:spPr>
        <p:txBody>
          <a:bodyPr numCol="2">
            <a:normAutofit lnSpcReduction="10000"/>
          </a:bodyPr>
          <a:lstStyle/>
          <a:p>
            <a:r>
              <a:rPr lang="en-US" sz="2000" dirty="0" smtClean="0"/>
              <a:t>High school math education is all about progressing students algebraically through the various way that one variable can be determined by another.  </a:t>
            </a:r>
          </a:p>
          <a:p>
            <a:pPr lvl="2"/>
            <a:r>
              <a:rPr lang="en-US" sz="1800" dirty="0" err="1" smtClean="0"/>
              <a:t>Linears</a:t>
            </a:r>
            <a:endParaRPr lang="en-US" sz="1800" dirty="0" smtClean="0"/>
          </a:p>
          <a:p>
            <a:pPr lvl="2"/>
            <a:r>
              <a:rPr lang="en-US" sz="1800" dirty="0" smtClean="0"/>
              <a:t>Quadratics</a:t>
            </a:r>
          </a:p>
          <a:p>
            <a:pPr lvl="2"/>
            <a:r>
              <a:rPr lang="en-US" sz="1800" dirty="0" smtClean="0"/>
              <a:t>Absolute Value</a:t>
            </a:r>
          </a:p>
          <a:p>
            <a:pPr lvl="2"/>
            <a:r>
              <a:rPr lang="en-US" sz="1800" dirty="0" smtClean="0"/>
              <a:t>Square Root</a:t>
            </a:r>
          </a:p>
          <a:p>
            <a:pPr lvl="2"/>
            <a:r>
              <a:rPr lang="en-US" sz="1800" dirty="0" err="1" smtClean="0"/>
              <a:t>Cubics</a:t>
            </a:r>
            <a:endParaRPr lang="en-US" sz="1800" dirty="0" smtClean="0"/>
          </a:p>
          <a:p>
            <a:pPr lvl="2"/>
            <a:r>
              <a:rPr lang="en-US" sz="1800" dirty="0" smtClean="0"/>
              <a:t>Higher-order Polynomials </a:t>
            </a:r>
          </a:p>
          <a:p>
            <a:pPr lvl="2"/>
            <a:r>
              <a:rPr lang="en-US" sz="1800" dirty="0" smtClean="0"/>
              <a:t>Trigonometric </a:t>
            </a:r>
          </a:p>
          <a:p>
            <a:pPr lvl="2"/>
            <a:r>
              <a:rPr lang="en-US" sz="1800" dirty="0" smtClean="0"/>
              <a:t>Polar and Parametric</a:t>
            </a:r>
            <a:endParaRPr lang="en-US" dirty="0"/>
          </a:p>
          <a:p>
            <a:endParaRPr lang="en-US" sz="2000" dirty="0"/>
          </a:p>
          <a:p>
            <a:endParaRPr lang="en-US" sz="2000" dirty="0"/>
          </a:p>
          <a:p>
            <a:r>
              <a:rPr lang="en-US" sz="2000" dirty="0" smtClean="0"/>
              <a:t>We teach kids how to develop functions from data, but we do a poor job of getting kids to understand how and why they will be used.  </a:t>
            </a:r>
          </a:p>
          <a:p>
            <a:r>
              <a:rPr lang="en-US" sz="2000" dirty="0" smtClean="0"/>
              <a:t>Every equation formula, every science “law.” and every functional relationship you show is VINDICATION for the math teacher, who is tired of saying, “Oh, you’ll use it someday!”</a:t>
            </a:r>
            <a:endParaRPr lang="en-US" sz="2000" dirty="0"/>
          </a:p>
        </p:txBody>
      </p:sp>
    </p:spTree>
    <p:extLst>
      <p:ext uri="{BB962C8B-B14F-4D97-AF65-F5344CB8AC3E}">
        <p14:creationId xmlns:p14="http://schemas.microsoft.com/office/powerpoint/2010/main" val="42774678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3647</TotalTime>
  <Words>4996</Words>
  <Application>Microsoft Macintosh PowerPoint</Application>
  <PresentationFormat>On-screen Show (4:3)</PresentationFormat>
  <Paragraphs>527</Paragraphs>
  <Slides>51</Slides>
  <Notes>27</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4" baseType="lpstr">
      <vt:lpstr>Orbit</vt:lpstr>
      <vt:lpstr>1_Orbit</vt:lpstr>
      <vt:lpstr>Document</vt:lpstr>
      <vt:lpstr>Math in Astronomy</vt:lpstr>
      <vt:lpstr>PowerPoint Presentation</vt:lpstr>
      <vt:lpstr>Learning Groups…</vt:lpstr>
      <vt:lpstr>Activity ONE:  The Monty Hall Problem</vt:lpstr>
      <vt:lpstr>Why Math in Astronomy?</vt:lpstr>
      <vt:lpstr>Two Approaches…</vt:lpstr>
      <vt:lpstr>Agenda One:  A Math-Guy’s Perspective</vt:lpstr>
      <vt:lpstr>Math Topics  (with Astronomy-related applications)</vt:lpstr>
      <vt:lpstr>Mathematical Functions</vt:lpstr>
      <vt:lpstr>Units of Measure</vt:lpstr>
      <vt:lpstr>Coordinate Systems</vt:lpstr>
      <vt:lpstr>Cartesian reference</vt:lpstr>
      <vt:lpstr>Cartesian System Activity 1</vt:lpstr>
      <vt:lpstr>Polar reference</vt:lpstr>
      <vt:lpstr>Earth Science</vt:lpstr>
      <vt:lpstr>Cornhole Coordinates Activity</vt:lpstr>
      <vt:lpstr>Polars Activity 2</vt:lpstr>
      <vt:lpstr>Activity (cont.)</vt:lpstr>
      <vt:lpstr>Sinusoidal Curves: The Lunar Period</vt:lpstr>
      <vt:lpstr>Trigonometry: Apparent Diameter (More Precisely 1-3)</vt:lpstr>
      <vt:lpstr>Activity (cont.)</vt:lpstr>
      <vt:lpstr>Activity: Ellipses and Eccentricity (Kepler’s Laws)</vt:lpstr>
      <vt:lpstr>Ellipses &amp; Eccentricity (cont.)</vt:lpstr>
      <vt:lpstr>Graphs and Tables</vt:lpstr>
      <vt:lpstr>Exponentials/Logarithms Activity 1</vt:lpstr>
      <vt:lpstr>Exp/Log Activity 1 (cont.)</vt:lpstr>
      <vt:lpstr>Exp/Log Activity 1 (cont. again)</vt:lpstr>
      <vt:lpstr>Logarithm Activity 2: Absolute Magnitude</vt:lpstr>
      <vt:lpstr>Logarithm Activity 2 (cont.)</vt:lpstr>
      <vt:lpstr>Direct/Inverse Variation:  Inverse Square Law</vt:lpstr>
      <vt:lpstr>Probability/Stats…</vt:lpstr>
      <vt:lpstr>PowerPoint Presentation</vt:lpstr>
      <vt:lpstr>Agenda Two: An Astronomer’s Perspective</vt:lpstr>
      <vt:lpstr>Astronomy Topics  (with Math-related applications)</vt:lpstr>
      <vt:lpstr>Why is this the best subject to teach?</vt:lpstr>
      <vt:lpstr>What can I see through my scope?</vt:lpstr>
      <vt:lpstr>What can I see through my scope? (cont.)</vt:lpstr>
      <vt:lpstr>Computing Magnification</vt:lpstr>
      <vt:lpstr>Computing TRUE FIELD</vt:lpstr>
      <vt:lpstr>Lunar Craters (Can I See The Flag?)</vt:lpstr>
      <vt:lpstr>“Can I See the Flag” (cont.)</vt:lpstr>
      <vt:lpstr>Lunar Activities (cont.)</vt:lpstr>
      <vt:lpstr>Solar Math Activity  (Space Math #137)</vt:lpstr>
      <vt:lpstr>Activity #137 (cont.)</vt:lpstr>
      <vt:lpstr>About Hydrogen-Alpha</vt:lpstr>
      <vt:lpstr>Astrophotography</vt:lpstr>
      <vt:lpstr>Data Acquisition/Data Processing </vt:lpstr>
      <vt:lpstr>Book Resources</vt:lpstr>
      <vt:lpstr>Favorite Astronomy/Math Web Resources…</vt:lpstr>
      <vt:lpstr>Three Rivers Foundation (3RF)</vt:lpstr>
      <vt:lpstr>Thanks!</vt:lpstr>
    </vt:vector>
  </TitlesOfParts>
  <Company>Mansfield ISD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in Astronomy</dc:title>
  <dc:creator>Jay Ballauer</dc:creator>
  <cp:lastModifiedBy>Jay Ballauer</cp:lastModifiedBy>
  <cp:revision>353</cp:revision>
  <dcterms:created xsi:type="dcterms:W3CDTF">2014-05-15T18:36:03Z</dcterms:created>
  <dcterms:modified xsi:type="dcterms:W3CDTF">2014-06-11T13:12:23Z</dcterms:modified>
</cp:coreProperties>
</file>